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56" r:id="rId3"/>
    <p:sldId id="271" r:id="rId4"/>
    <p:sldId id="266" r:id="rId5"/>
    <p:sldId id="273" r:id="rId6"/>
    <p:sldId id="276" r:id="rId7"/>
    <p:sldId id="277" r:id="rId8"/>
    <p:sldId id="274" r:id="rId9"/>
    <p:sldId id="261" r:id="rId10"/>
    <p:sldId id="262" r:id="rId11"/>
    <p:sldId id="275" r:id="rId12"/>
    <p:sldId id="27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70" d="100"/>
          <a:sy n="70" d="100"/>
        </p:scale>
        <p:origin x="120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31D13-7C29-DA46-8F83-C041BE59CCC6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27EDE-58EF-024A-9971-47E3F1CD71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1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CEDB8-C330-4178-A30F-204B92A92B5E}" type="datetimeFigureOut">
              <a:rPr lang="en-GB" smtClean="0"/>
              <a:pPr/>
              <a:t>12/02/2020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6FFA33-33FE-47FF-9148-B0569513CA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033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1336" y="3717032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1A9E3F-AB49-4D7E-9C3C-5A8F9D18D6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257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1A9E3F-AB49-4D7E-9C3C-5A8F9D18D6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520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005064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576" y="234888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1A9E3F-AB49-4D7E-9C3C-5A8F9D18D6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238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3608" y="2276872"/>
            <a:ext cx="7696200" cy="34591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6083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249289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12975"/>
            <a:ext cx="4040188" cy="29131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008" y="249289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212975"/>
            <a:ext cx="4041775" cy="29131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1A9E3F-AB49-4D7E-9C3C-5A8F9D18D6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872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1A9E3F-AB49-4D7E-9C3C-5A8F9D18D6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988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1A9E3F-AB49-4D7E-9C3C-5A8F9D18D6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73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68760"/>
            <a:ext cx="5111750" cy="485740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92896"/>
            <a:ext cx="3008313" cy="36332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1A9E3F-AB49-4D7E-9C3C-5A8F9D18D6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166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24743"/>
            <a:ext cx="5486400" cy="3602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1A9E3F-AB49-4D7E-9C3C-5A8F9D18D6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346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998984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04864"/>
            <a:ext cx="8229600" cy="39212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1A9E3F-AB49-4D7E-9C3C-5A8F9D18D6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355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96752"/>
            <a:ext cx="2057400" cy="4929411"/>
          </a:xfrm>
          <a:prstGeom prst="rect">
            <a:avLst/>
          </a:prstGeo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96752"/>
            <a:ext cx="6019800" cy="49294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1A9E3F-AB49-4D7E-9C3C-5A8F9D18D6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006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rtlCol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8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4290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EF1350-0D68-2D48-A1A8-4276E10426B6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B18F9-67C4-EB44-8441-A1A0A1680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87008" cy="135416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B18F9-67C4-EB44-8441-A1A0A1680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78904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276872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B18F9-67C4-EB44-8441-A1A0A1680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59016" cy="135416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00808"/>
            <a:ext cx="4038600" cy="442535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B18F9-67C4-EB44-8441-A1A0A1680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87008" cy="142617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772816"/>
            <a:ext cx="4040188" cy="72008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36912"/>
            <a:ext cx="4040188" cy="34892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008" y="1772816"/>
            <a:ext cx="4041775" cy="72008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36912"/>
            <a:ext cx="4041775" cy="34892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B18F9-67C4-EB44-8441-A1A0A1680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59016" cy="1642194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B18F9-67C4-EB44-8441-A1A0A1680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295400"/>
            <a:ext cx="7696200" cy="34591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3008313" cy="109004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80728"/>
            <a:ext cx="5111750" cy="51454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60848"/>
            <a:ext cx="3008313" cy="40653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B18F9-67C4-EB44-8441-A1A0A1680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80727"/>
            <a:ext cx="5444008" cy="37468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B18F9-67C4-EB44-8441-A1A0A1680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59016" cy="142617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72816"/>
            <a:ext cx="8229600" cy="435334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EF1350-0D68-2D48-A1A8-4276E10426B6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B18F9-67C4-EB44-8441-A1A0A1680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80728"/>
            <a:ext cx="2057400" cy="5145435"/>
          </a:xfrm>
          <a:prstGeom prst="rect">
            <a:avLst/>
          </a:prstGeom>
        </p:spPr>
        <p:txBody>
          <a:bodyPr vert="eaVert"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B18F9-67C4-EB44-8441-A1A0A1680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CCA4F-0BAB-3349-AC19-6EE7F52FA90C}" type="datetime1">
              <a:rPr lang="en-US" smtClean="0"/>
              <a:pPr/>
              <a:t>2/12/2020</a:t>
            </a:fld>
            <a:endParaRPr lang="en-GB"/>
          </a:p>
        </p:txBody>
      </p:sp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90786"/>
            <a:ext cx="2050827" cy="781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90788"/>
            <a:ext cx="2050827" cy="781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6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CCG_with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200" y="5769641"/>
            <a:ext cx="2438400" cy="810436"/>
          </a:xfrm>
          <a:prstGeom prst="rect">
            <a:avLst/>
          </a:prstGeom>
        </p:spPr>
      </p:pic>
      <p:pic>
        <p:nvPicPr>
          <p:cNvPr id="8" name="Picture 7" descr="Bedfordshire col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53200" y="381001"/>
            <a:ext cx="2150364" cy="5556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Cleaning and Cleaning Standards for Care Homes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How Clean is Your House?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63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/>
          <a:lstStyle/>
          <a:p>
            <a:r>
              <a:rPr lang="en-GB" dirty="0" smtClean="0"/>
              <a:t>What is cleaning?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r>
              <a:rPr lang="en-GB" dirty="0">
                <a:latin typeface="+mn-lt"/>
              </a:rPr>
              <a:t>A process that physically removes  contamination and many </a:t>
            </a:r>
            <a:r>
              <a:rPr lang="en-GB" dirty="0" smtClean="0">
                <a:latin typeface="+mn-lt"/>
              </a:rPr>
              <a:t>microbes </a:t>
            </a:r>
            <a:r>
              <a:rPr lang="en-GB" dirty="0">
                <a:latin typeface="+mn-lt"/>
              </a:rPr>
              <a:t>using neutral detergent </a:t>
            </a:r>
            <a:endParaRPr lang="en-GB" dirty="0" smtClean="0">
              <a:latin typeface="+mn-lt"/>
            </a:endParaRPr>
          </a:p>
          <a:p>
            <a:endParaRPr lang="en-GB" dirty="0">
              <a:latin typeface="+mn-lt"/>
            </a:endParaRPr>
          </a:p>
          <a:p>
            <a:pPr marL="0" indent="0" algn="ctr">
              <a:buNone/>
            </a:pPr>
            <a:r>
              <a:rPr lang="en-GB" dirty="0" smtClean="0">
                <a:latin typeface="+mn-lt"/>
              </a:rPr>
              <a:t>Dictionary definition is  </a:t>
            </a:r>
            <a:r>
              <a:rPr lang="en-GB" dirty="0">
                <a:latin typeface="+mn-lt"/>
              </a:rPr>
              <a:t>= </a:t>
            </a:r>
            <a:r>
              <a:rPr lang="en-GB" i="1" dirty="0">
                <a:latin typeface="+mn-lt"/>
              </a:rPr>
              <a:t>free from dirt</a:t>
            </a:r>
          </a:p>
          <a:p>
            <a:endParaRPr lang="en-GB" dirty="0">
              <a:latin typeface="+mn-lt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868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/>
          <a:lstStyle/>
          <a:p>
            <a:r>
              <a:rPr lang="en-GB" dirty="0" smtClean="0"/>
              <a:t>Why do we clean?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3489251"/>
          </a:xfrm>
        </p:spPr>
        <p:txBody>
          <a:bodyPr/>
          <a:lstStyle/>
          <a:p>
            <a:r>
              <a:rPr lang="en-GB" dirty="0">
                <a:latin typeface="+mn-lt"/>
              </a:rPr>
              <a:t>Protection of health</a:t>
            </a:r>
          </a:p>
          <a:p>
            <a:r>
              <a:rPr lang="en-GB" dirty="0">
                <a:latin typeface="+mn-lt"/>
              </a:rPr>
              <a:t>Prevention and control of infection</a:t>
            </a:r>
          </a:p>
          <a:p>
            <a:r>
              <a:rPr lang="en-GB" dirty="0">
                <a:latin typeface="+mn-lt"/>
              </a:rPr>
              <a:t>Improvement of </a:t>
            </a:r>
            <a:r>
              <a:rPr lang="en-GB" dirty="0" smtClean="0">
                <a:latin typeface="+mn-lt"/>
              </a:rPr>
              <a:t>living conditions for service users</a:t>
            </a:r>
          </a:p>
          <a:p>
            <a:r>
              <a:rPr lang="en-GB" dirty="0" smtClean="0">
                <a:latin typeface="+mn-lt"/>
              </a:rPr>
              <a:t>Improving working conditions for staff</a:t>
            </a:r>
          </a:p>
          <a:p>
            <a:pPr marL="0" indent="0" algn="ctr">
              <a:buNone/>
            </a:pPr>
            <a:endParaRPr lang="en-GB" dirty="0" smtClean="0">
              <a:latin typeface="+mn-lt"/>
            </a:endParaRPr>
          </a:p>
          <a:p>
            <a:pPr marL="0" indent="0" algn="ctr">
              <a:buNone/>
            </a:pPr>
            <a:r>
              <a:rPr lang="en-GB" dirty="0" smtClean="0">
                <a:latin typeface="+mn-lt"/>
              </a:rPr>
              <a:t>Areas </a:t>
            </a:r>
            <a:r>
              <a:rPr lang="en-GB" dirty="0">
                <a:latin typeface="+mn-lt"/>
              </a:rPr>
              <a:t>that are physically clean and dry are unlikely to represent </a:t>
            </a:r>
            <a:r>
              <a:rPr lang="en-GB" dirty="0" smtClean="0">
                <a:latin typeface="+mn-lt"/>
              </a:rPr>
              <a:t> a cross infection risk</a:t>
            </a:r>
            <a:endParaRPr lang="en-GB" dirty="0">
              <a:latin typeface="+mn-lt"/>
            </a:endParaRPr>
          </a:p>
          <a:p>
            <a:pPr marL="0" indent="0">
              <a:buNone/>
            </a:pPr>
            <a:endParaRPr lang="en-GB" dirty="0">
              <a:latin typeface="+mn-lt"/>
            </a:endParaRPr>
          </a:p>
          <a:p>
            <a:endParaRPr lang="en-GB" dirty="0"/>
          </a:p>
        </p:txBody>
      </p:sp>
      <p:pic>
        <p:nvPicPr>
          <p:cNvPr id="4" name="Picture 3" descr="C:\Documents and Settings\Alison.Richards\Local Settings\Temporary Internet Files\Content.IE5\336BFMQ5\MC90009787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1340768"/>
            <a:ext cx="1633320" cy="1754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571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539552" y="385170"/>
            <a:ext cx="6172200" cy="857250"/>
          </a:xfrm>
        </p:spPr>
        <p:txBody>
          <a:bodyPr/>
          <a:lstStyle/>
          <a:p>
            <a:pPr algn="l"/>
            <a:r>
              <a:rPr lang="en-GB" altLang="en-US" sz="3200" dirty="0"/>
              <a:t>Environmental Cleanliness</a:t>
            </a:r>
          </a:p>
        </p:txBody>
      </p:sp>
      <p:sp>
        <p:nvSpPr>
          <p:cNvPr id="43011" name="Text Placeholder 3"/>
          <p:cNvSpPr>
            <a:spLocks noGrp="1"/>
          </p:cNvSpPr>
          <p:nvPr>
            <p:ph type="body" idx="1"/>
          </p:nvPr>
        </p:nvSpPr>
        <p:spPr>
          <a:xfrm>
            <a:off x="539552" y="1528584"/>
            <a:ext cx="8352928" cy="478631"/>
          </a:xfrm>
        </p:spPr>
        <p:txBody>
          <a:bodyPr>
            <a:noAutofit/>
          </a:bodyPr>
          <a:lstStyle/>
          <a:p>
            <a:r>
              <a:rPr lang="en-GB" altLang="en-US" sz="2800" dirty="0" smtClean="0"/>
              <a:t>People </a:t>
            </a:r>
            <a:r>
              <a:rPr lang="en-GB" altLang="en-US" sz="2800" dirty="0" smtClean="0"/>
              <a:t>have a right to be cared for in a clean, tidy and safe environment.</a:t>
            </a:r>
          </a:p>
        </p:txBody>
      </p:sp>
      <p:sp>
        <p:nvSpPr>
          <p:cNvPr id="43012" name="Content Placeholder 2"/>
          <p:cNvSpPr>
            <a:spLocks noGrp="1"/>
          </p:cNvSpPr>
          <p:nvPr>
            <p:ph sz="half" idx="2"/>
          </p:nvPr>
        </p:nvSpPr>
        <p:spPr>
          <a:xfrm>
            <a:off x="539552" y="2132856"/>
            <a:ext cx="6264695" cy="4536504"/>
          </a:xfrm>
        </p:spPr>
        <p:txBody>
          <a:bodyPr>
            <a:normAutofit/>
          </a:bodyPr>
          <a:lstStyle/>
          <a:p>
            <a:r>
              <a:rPr lang="en-GB" altLang="en-US" dirty="0" smtClean="0"/>
              <a:t>Dust – contains dead skin scales</a:t>
            </a:r>
          </a:p>
          <a:p>
            <a:r>
              <a:rPr lang="en-GB" altLang="en-US" dirty="0" smtClean="0"/>
              <a:t>Why is dust harmful</a:t>
            </a:r>
          </a:p>
          <a:p>
            <a:pPr lvl="1"/>
            <a:r>
              <a:rPr lang="en-GB" altLang="en-US" dirty="0" smtClean="0"/>
              <a:t>Microorganisms that live on skin can live in dust for long periods of time</a:t>
            </a:r>
          </a:p>
          <a:p>
            <a:r>
              <a:rPr lang="en-GB" altLang="en-US" dirty="0" smtClean="0"/>
              <a:t>Minimising dust and dirt</a:t>
            </a:r>
          </a:p>
          <a:p>
            <a:pPr lvl="1"/>
            <a:r>
              <a:rPr lang="en-GB" altLang="en-US" dirty="0" smtClean="0"/>
              <a:t>The aim of cleaning is to make the </a:t>
            </a:r>
            <a:r>
              <a:rPr lang="en-GB" altLang="en-US" dirty="0" smtClean="0"/>
              <a:t>care </a:t>
            </a:r>
            <a:r>
              <a:rPr lang="en-GB" altLang="en-US" dirty="0" smtClean="0"/>
              <a:t>environment free from dust and dirt.</a:t>
            </a:r>
          </a:p>
          <a:p>
            <a:pPr lvl="2"/>
            <a:r>
              <a:rPr lang="en-GB" altLang="en-US" dirty="0" smtClean="0"/>
              <a:t>Clean surfaces with a damp cloth</a:t>
            </a:r>
          </a:p>
          <a:p>
            <a:pPr lvl="2"/>
            <a:r>
              <a:rPr lang="en-GB" altLang="en-US" dirty="0" smtClean="0"/>
              <a:t>Allow to dry completely</a:t>
            </a:r>
          </a:p>
          <a:p>
            <a:pPr lvl="2"/>
            <a:r>
              <a:rPr lang="en-GB" altLang="en-US" dirty="0" smtClean="0"/>
              <a:t>Use separate cloths for different areas to stop microorganisms being transferred from one area to another</a:t>
            </a:r>
          </a:p>
        </p:txBody>
      </p:sp>
      <p:pic>
        <p:nvPicPr>
          <p:cNvPr id="4301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186075"/>
            <a:ext cx="2431256" cy="243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009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/>
          <a:lstStyle/>
          <a:p>
            <a:r>
              <a:rPr lang="en-GB" dirty="0" smtClean="0"/>
              <a:t>However: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en-GB" dirty="0" smtClean="0"/>
              <a:t>Some situations require cleaning and disinfection to be carried out</a:t>
            </a:r>
          </a:p>
          <a:p>
            <a:pPr lvl="1"/>
            <a:r>
              <a:rPr lang="en-GB" dirty="0" smtClean="0"/>
              <a:t>Outbreaks</a:t>
            </a:r>
            <a:endParaRPr lang="en-GB" dirty="0"/>
          </a:p>
          <a:p>
            <a:pPr lvl="1"/>
            <a:r>
              <a:rPr lang="en-GB" dirty="0"/>
              <a:t>Clients who have an alert organism – MRSA, </a:t>
            </a:r>
            <a:endParaRPr lang="en-GB" sz="3200" dirty="0"/>
          </a:p>
          <a:p>
            <a:r>
              <a:rPr lang="en-GB" dirty="0" smtClean="0"/>
              <a:t>Disinfection is a process that reduces micro-organisms to a safe level – it is a 2 step process</a:t>
            </a:r>
          </a:p>
          <a:p>
            <a:r>
              <a:rPr lang="en-GB" dirty="0" smtClean="0"/>
              <a:t>Surfaces must be cleaned with detergent and then cleaned with the disinfection solution </a:t>
            </a:r>
          </a:p>
          <a:p>
            <a:pPr marL="457200" lvl="1" indent="0">
              <a:buNone/>
            </a:pPr>
            <a:endParaRPr lang="en-GB" dirty="0" smtClean="0"/>
          </a:p>
          <a:p>
            <a:pPr lvl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1957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r>
              <a:rPr lang="en-GB" dirty="0" smtClean="0"/>
              <a:t>Disinfection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78499"/>
          </a:xfrm>
        </p:spPr>
        <p:txBody>
          <a:bodyPr/>
          <a:lstStyle/>
          <a:p>
            <a:r>
              <a:rPr lang="en-GB" sz="3000" dirty="0" smtClean="0"/>
              <a:t>Disinfectant must be diluted to the correct strength to work correctly</a:t>
            </a:r>
          </a:p>
          <a:p>
            <a:r>
              <a:rPr lang="en-GB" sz="3000" dirty="0" smtClean="0"/>
              <a:t>Chlorine based/</a:t>
            </a:r>
            <a:r>
              <a:rPr lang="en-GB" sz="3000" dirty="0" err="1" smtClean="0"/>
              <a:t>Hyperchlorite</a:t>
            </a:r>
            <a:r>
              <a:rPr lang="en-GB" sz="3000" dirty="0" smtClean="0"/>
              <a:t> products and should be diluted to 1000 parts per million (PPM)</a:t>
            </a:r>
          </a:p>
          <a:p>
            <a:r>
              <a:rPr lang="en-GB" sz="3000" dirty="0" smtClean="0"/>
              <a:t>They can be corrosive so may require rinsing once they have dried on surfaces such as mattresses and commodes etc.</a:t>
            </a:r>
          </a:p>
          <a:p>
            <a:r>
              <a:rPr lang="en-GB" sz="3000" dirty="0"/>
              <a:t>Always ensure that surfaces that are being disinfected are compatible with </a:t>
            </a:r>
            <a:r>
              <a:rPr lang="en-GB" sz="3000" dirty="0" smtClean="0"/>
              <a:t>the product </a:t>
            </a:r>
            <a:r>
              <a:rPr lang="en-GB" sz="3000" dirty="0"/>
              <a:t>being used.</a:t>
            </a:r>
          </a:p>
        </p:txBody>
      </p:sp>
    </p:spTree>
    <p:extLst>
      <p:ext uri="{BB962C8B-B14F-4D97-AF65-F5344CB8AC3E}">
        <p14:creationId xmlns:p14="http://schemas.microsoft.com/office/powerpoint/2010/main" val="156548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611560" y="296476"/>
            <a:ext cx="6172200" cy="741760"/>
          </a:xfrm>
        </p:spPr>
        <p:txBody>
          <a:bodyPr>
            <a:normAutofit/>
          </a:bodyPr>
          <a:lstStyle/>
          <a:p>
            <a:r>
              <a:rPr lang="en-GB" altLang="en-US" sz="3600" dirty="0"/>
              <a:t>Cleaning Schedules</a:t>
            </a:r>
          </a:p>
        </p:txBody>
      </p:sp>
      <p:sp>
        <p:nvSpPr>
          <p:cNvPr id="4" name="Content Placeholder 10"/>
          <p:cNvSpPr>
            <a:spLocks noGrp="1"/>
          </p:cNvSpPr>
          <p:nvPr>
            <p:ph idx="1"/>
          </p:nvPr>
        </p:nvSpPr>
        <p:spPr>
          <a:xfrm>
            <a:off x="683568" y="1124744"/>
            <a:ext cx="4896543" cy="5256584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Char char="•"/>
              <a:defRPr/>
            </a:pPr>
            <a:r>
              <a:rPr lang="en-GB" dirty="0" smtClean="0"/>
              <a:t>National specification for cleanliness in </a:t>
            </a:r>
            <a:r>
              <a:rPr lang="en-GB" dirty="0" smtClean="0"/>
              <a:t>in care homes</a:t>
            </a:r>
            <a:endParaRPr lang="en-GB" dirty="0" smtClean="0"/>
          </a:p>
          <a:p>
            <a:pPr>
              <a:buFont typeface="Arial" charset="0"/>
              <a:buChar char="•"/>
              <a:defRPr/>
            </a:pPr>
            <a:r>
              <a:rPr lang="en-GB" dirty="0" smtClean="0"/>
              <a:t>Each practice should have a cleaning schedule</a:t>
            </a:r>
          </a:p>
          <a:p>
            <a:pPr>
              <a:buFont typeface="Arial" charset="0"/>
              <a:buChar char="•"/>
              <a:defRPr/>
            </a:pPr>
            <a:r>
              <a:rPr lang="en-GB" dirty="0" smtClean="0"/>
              <a:t>Cleaning schedule should identify:</a:t>
            </a:r>
          </a:p>
          <a:p>
            <a:pPr lvl="1">
              <a:buFont typeface="Arial" charset="0"/>
              <a:buChar char="–"/>
              <a:defRPr/>
            </a:pPr>
            <a:r>
              <a:rPr lang="en-GB" dirty="0" smtClean="0"/>
              <a:t>What is cleaned</a:t>
            </a:r>
          </a:p>
          <a:p>
            <a:pPr lvl="1">
              <a:buFont typeface="Arial" charset="0"/>
              <a:buChar char="–"/>
              <a:defRPr/>
            </a:pPr>
            <a:r>
              <a:rPr lang="en-GB" dirty="0" smtClean="0"/>
              <a:t>How is it cleaned </a:t>
            </a:r>
          </a:p>
          <a:p>
            <a:pPr lvl="1">
              <a:buFont typeface="Arial" charset="0"/>
              <a:buChar char="–"/>
              <a:defRPr/>
            </a:pPr>
            <a:r>
              <a:rPr lang="en-GB" dirty="0" smtClean="0"/>
              <a:t>When should it be cleaned - frequency</a:t>
            </a:r>
          </a:p>
          <a:p>
            <a:pPr lvl="1">
              <a:buFont typeface="Arial" charset="0"/>
              <a:buChar char="–"/>
              <a:defRPr/>
            </a:pPr>
            <a:r>
              <a:rPr lang="en-GB" dirty="0" smtClean="0"/>
              <a:t>What cleaning product should be used</a:t>
            </a:r>
          </a:p>
          <a:p>
            <a:pPr lvl="1">
              <a:buFont typeface="Arial" charset="0"/>
              <a:buChar char="–"/>
              <a:defRPr/>
            </a:pPr>
            <a:r>
              <a:rPr lang="en-GB" dirty="0" smtClean="0"/>
              <a:t>What is the correct cloth/mop/bucket etc. to use.</a:t>
            </a:r>
          </a:p>
          <a:p>
            <a:pPr lvl="1">
              <a:buFont typeface="Arial" charset="0"/>
              <a:buChar char="–"/>
              <a:defRPr/>
            </a:pPr>
            <a:endParaRPr lang="en-GB" dirty="0" smtClean="0"/>
          </a:p>
          <a:p>
            <a:pPr marL="0" indent="0">
              <a:buNone/>
              <a:defRPr/>
            </a:pPr>
            <a:endParaRPr lang="en-GB" dirty="0" smtClean="0"/>
          </a:p>
          <a:p>
            <a:pPr>
              <a:buFont typeface="Arial" charset="0"/>
              <a:buChar char="•"/>
              <a:defRPr/>
            </a:pPr>
            <a:endParaRPr lang="en-GB" dirty="0"/>
          </a:p>
        </p:txBody>
      </p:sp>
      <p:pic>
        <p:nvPicPr>
          <p:cNvPr id="4403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495" y="3501008"/>
            <a:ext cx="3420857" cy="2633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/>
          <a:srcRect l="34833" t="12350" r="36410" b="14437"/>
          <a:stretch/>
        </p:blipFill>
        <p:spPr bwMode="auto">
          <a:xfrm>
            <a:off x="5940152" y="404663"/>
            <a:ext cx="2135080" cy="2849237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664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en-GB" dirty="0" smtClean="0"/>
              <a:t>Colour Coding</a:t>
            </a:r>
            <a:endParaRPr lang="en-GB" dirty="0"/>
          </a:p>
        </p:txBody>
      </p:sp>
      <p:pic>
        <p:nvPicPr>
          <p:cNvPr id="4" name="Picture 6" descr="colour cod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50139"/>
            <a:ext cx="5256584" cy="558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35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490792" cy="990600"/>
          </a:xfrm>
        </p:spPr>
        <p:txBody>
          <a:bodyPr/>
          <a:lstStyle/>
          <a:p>
            <a:pPr algn="l"/>
            <a:r>
              <a:rPr lang="en-GB" dirty="0" smtClean="0"/>
              <a:t>Environment and Cleaning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0" y="1340768"/>
            <a:ext cx="4922858" cy="5212431"/>
          </a:xfrm>
        </p:spPr>
        <p:txBody>
          <a:bodyPr>
            <a:normAutofit/>
          </a:bodyPr>
          <a:lstStyle/>
          <a:p>
            <a:pPr lvl="1"/>
            <a:r>
              <a:rPr lang="en-GB" dirty="0" smtClean="0"/>
              <a:t>Routine cleaning should be carried out daily using detergent </a:t>
            </a:r>
            <a:endParaRPr lang="en-GB" dirty="0" smtClean="0"/>
          </a:p>
          <a:p>
            <a:pPr lvl="1"/>
            <a:r>
              <a:rPr lang="en-GB" dirty="0" smtClean="0"/>
              <a:t>Don’t forget high surfaces</a:t>
            </a:r>
          </a:p>
          <a:p>
            <a:pPr lvl="1"/>
            <a:r>
              <a:rPr lang="en-GB" dirty="0" smtClean="0"/>
              <a:t>Don’t </a:t>
            </a:r>
            <a:r>
              <a:rPr lang="en-GB" dirty="0"/>
              <a:t>forget behind radiators and cupboards etc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Soft furnishings</a:t>
            </a:r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5" name="Picture 6" descr="http://www.blaenmarlais.co.uk/wpimages/wp4c96305b_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858" y="1232288"/>
            <a:ext cx="4231422" cy="337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://www.ytmfurniture.com/folder/ytm-furniture/products/185_pImageHir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764" y="4729965"/>
            <a:ext cx="1333175" cy="199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56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r>
              <a:rPr lang="en-GB" dirty="0" smtClean="0"/>
              <a:t>Education and Training 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r>
              <a:rPr lang="en-GB" dirty="0" smtClean="0"/>
              <a:t>Cleaning staff should receive IPC training along with their cleaning training</a:t>
            </a:r>
          </a:p>
          <a:p>
            <a:r>
              <a:rPr lang="en-GB" dirty="0" smtClean="0"/>
              <a:t>They need to understand the importance of cleaning</a:t>
            </a:r>
          </a:p>
          <a:p>
            <a:r>
              <a:rPr lang="en-GB" dirty="0" smtClean="0"/>
              <a:t>All care staff should understand the importance of cleanliness and what items or areas are their responsibility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550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052736"/>
            <a:ext cx="511175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784402"/>
      </p:ext>
    </p:extLst>
  </p:cSld>
  <p:clrMapOvr>
    <a:masterClrMapping/>
  </p:clrMapOvr>
</p:sld>
</file>

<file path=ppt/theme/theme1.xml><?xml version="1.0" encoding="utf-8"?>
<a:theme xmlns:a="http://schemas.openxmlformats.org/drawingml/2006/main" name="BCCG_Corporate_Template[2]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CCG Standard Font S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rporate Presentation template (colour).pptx [Read-Only]" id="{647ECB03-7598-4DFD-A3B3-6DB4BA044182}" vid="{5BD2CD0D-0E2F-407C-BA07-0F356E3C11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CCG Standard Font S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orporate Presentation template (colour).pptx [Read-Only]" id="{647ECB03-7598-4DFD-A3B3-6DB4BA044182}" vid="{BEF71D5C-5FA4-417E-9F68-A7792976CFB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Corporate Presentation Template (Colour)</Template>
  <TotalTime>379</TotalTime>
  <Words>401</Words>
  <Application>Microsoft Office PowerPoint</Application>
  <PresentationFormat>On-screen Show (4:3)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BCCG_Corporate_Template[2]</vt:lpstr>
      <vt:lpstr>Office Theme</vt:lpstr>
      <vt:lpstr>How Clean is Your House?</vt:lpstr>
      <vt:lpstr>What is cleaning?</vt:lpstr>
      <vt:lpstr>Why do we clean?</vt:lpstr>
      <vt:lpstr>Environmental Cleanliness</vt:lpstr>
      <vt:lpstr>However:</vt:lpstr>
      <vt:lpstr>Disinfection</vt:lpstr>
      <vt:lpstr>Cleaning Schedules</vt:lpstr>
      <vt:lpstr>Colour Coding</vt:lpstr>
      <vt:lpstr>Environment and Cleaning</vt:lpstr>
      <vt:lpstr>Education and Training </vt:lpstr>
      <vt:lpstr>PowerPoint Presentation</vt:lpstr>
    </vt:vector>
  </TitlesOfParts>
  <Company>NHS HBLICT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Clean is Your House?</dc:title>
  <dc:creator>Franklin Alison - NHS Bedfordshire CCG</dc:creator>
  <cp:lastModifiedBy>Franklin Alison - NHS Bedfordshire CCG</cp:lastModifiedBy>
  <cp:revision>26</cp:revision>
  <dcterms:created xsi:type="dcterms:W3CDTF">2020-02-10T08:11:59Z</dcterms:created>
  <dcterms:modified xsi:type="dcterms:W3CDTF">2020-02-12T19:32:07Z</dcterms:modified>
</cp:coreProperties>
</file>