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Metadata/LabelInfo.xml" ContentType="application/vnd.ms-office.classificationlabel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620" r:id="rId7"/>
    <p:sldId id="618"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328"/>
    <a:srgbClr val="E75197"/>
    <a:srgbClr val="83BB32"/>
    <a:srgbClr val="42BFF0"/>
    <a:srgbClr val="9D3F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5FD8-F70B-FFFD-A237-CB446C4AD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52EC27-B0A3-F990-EB87-026F9AB8E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CF745F-A0CA-7EFA-B3AC-B33607431720}"/>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D686837D-DB98-15EB-0845-66A9CC0C7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8F44FD-1C43-340D-28EF-DD8B9DDC9257}"/>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118362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650D-BA94-68B2-B778-D4C43C7A1C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E26713-174E-54A1-F32D-C22FA75BC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87CF15-6436-984C-B777-09B3CAF47132}"/>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8A192D33-6729-8F6C-7CD1-0001CCD03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BD1E0-9C08-44F5-3BC7-892AD7903182}"/>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292498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1E0FE-B72A-6CC2-EC4C-1E0ADE1B52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74E6E9-28B3-6237-5083-5801EB763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3FB08C-49DF-E700-EDB8-898D83E01119}"/>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75EA980C-7A22-B6F8-0412-6BBDDFACF2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361D7A-737C-B691-9B11-31702A47E3D2}"/>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295802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EBEA-B637-AA55-9C06-EE7824830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206993-BC90-8223-0D9D-0B7A334DC3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47880D-40CC-D451-10AE-238201B588F6}"/>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851204CD-5D8E-7F95-F749-D800910BD3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6B86C-F3AA-028D-23F2-289F285F17A7}"/>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105270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EC4C-6E79-1E7A-500B-8E39AA6199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17DB31-8703-3D02-F832-53174D970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01AF2-6A50-0D99-E138-81EE1ABC9BEE}"/>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69312FDB-04DA-2882-3B00-DFB823A161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7C7448-2F1B-136F-2275-9D60412BA54F}"/>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154224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7D61-0D5A-A764-6138-74E80A5F71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7BC561-9327-3214-1361-DDBDB6017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CCB3BC-ED90-528B-553F-9F6CADD81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1E0E1E-A0E0-3E8C-0257-8ABEAC39971E}"/>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6" name="Footer Placeholder 5">
            <a:extLst>
              <a:ext uri="{FF2B5EF4-FFF2-40B4-BE49-F238E27FC236}">
                <a16:creationId xmlns:a16="http://schemas.microsoft.com/office/drawing/2014/main" id="{EC005757-D1B1-2B93-079C-3F329CFD7F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D4226E-E063-69F0-B951-F3EE589D9C50}"/>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55053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461E-C8B8-79E9-25B2-64E8E978F6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7443C3-C121-482A-0E8A-841967574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9032A0-9D49-2706-741E-120760A67A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875A25-95C5-8985-FF48-B52923CE8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6F033-6C9A-458E-01AC-428BFB5CD9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0BC749-AD3B-3C1A-9942-DC05FBC79991}"/>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8" name="Footer Placeholder 7">
            <a:extLst>
              <a:ext uri="{FF2B5EF4-FFF2-40B4-BE49-F238E27FC236}">
                <a16:creationId xmlns:a16="http://schemas.microsoft.com/office/drawing/2014/main" id="{9687FB43-D2F7-6346-94A4-5C92C1A69D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4A0AC4-9C9F-7620-E9B0-9BDE121BD8F5}"/>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403867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AC7A-01BC-25B6-0AC4-849E4BCD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659FFE-5519-1EA6-6E12-D20E7FA889FF}"/>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4" name="Footer Placeholder 3">
            <a:extLst>
              <a:ext uri="{FF2B5EF4-FFF2-40B4-BE49-F238E27FC236}">
                <a16:creationId xmlns:a16="http://schemas.microsoft.com/office/drawing/2014/main" id="{C1176B1A-011B-D4DB-5AEE-2B74334C65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AFE503-22BB-4D50-774F-9A57415F9EBB}"/>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337362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FA404-7C9A-D0AE-09D4-4FEA05277312}"/>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3" name="Footer Placeholder 2">
            <a:extLst>
              <a:ext uri="{FF2B5EF4-FFF2-40B4-BE49-F238E27FC236}">
                <a16:creationId xmlns:a16="http://schemas.microsoft.com/office/drawing/2014/main" id="{5A16A98D-8ECE-31AE-3F97-58846C019F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62B8EE-56CD-71CA-0D9F-96E83E0638A6}"/>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107888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169E-267E-533B-132F-CFF1A3EE1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9ECAFD-8936-9A07-8DF9-F00DA2BCA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7ABA56-58E0-F7C0-EF2D-2BBBEAEB2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D5A9A0-1350-F7D6-910C-162E7429296C}"/>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6" name="Footer Placeholder 5">
            <a:extLst>
              <a:ext uri="{FF2B5EF4-FFF2-40B4-BE49-F238E27FC236}">
                <a16:creationId xmlns:a16="http://schemas.microsoft.com/office/drawing/2014/main" id="{D0DCE185-6883-644E-41CB-1194527772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A01814-0CCB-0DF6-0251-293615058A66}"/>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9200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CB40-3D09-7CDD-D7EE-1C89662C0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C0DF8C-8672-9B0C-41CD-C277D7275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2C2914-E657-EADD-0754-48737995F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F847E-8B9A-862E-158C-F30A9E66FC4C}"/>
              </a:ext>
            </a:extLst>
          </p:cNvPr>
          <p:cNvSpPr>
            <a:spLocks noGrp="1"/>
          </p:cNvSpPr>
          <p:nvPr>
            <p:ph type="dt" sz="half" idx="10"/>
          </p:nvPr>
        </p:nvSpPr>
        <p:spPr/>
        <p:txBody>
          <a:bodyPr/>
          <a:lstStyle/>
          <a:p>
            <a:fld id="{F4DA7649-E18D-445C-92AA-63EDC89BD992}" type="datetimeFigureOut">
              <a:rPr lang="en-GB" smtClean="0"/>
              <a:t>12/03/2025</a:t>
            </a:fld>
            <a:endParaRPr lang="en-GB"/>
          </a:p>
        </p:txBody>
      </p:sp>
      <p:sp>
        <p:nvSpPr>
          <p:cNvPr id="6" name="Footer Placeholder 5">
            <a:extLst>
              <a:ext uri="{FF2B5EF4-FFF2-40B4-BE49-F238E27FC236}">
                <a16:creationId xmlns:a16="http://schemas.microsoft.com/office/drawing/2014/main" id="{9D2EBB88-B906-3CC4-A347-CB0A59729F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7E1A79-653B-7B18-8906-B5DDBEA20092}"/>
              </a:ext>
            </a:extLst>
          </p:cNvPr>
          <p:cNvSpPr>
            <a:spLocks noGrp="1"/>
          </p:cNvSpPr>
          <p:nvPr>
            <p:ph type="sldNum" sz="quarter" idx="12"/>
          </p:nvPr>
        </p:nvSpPr>
        <p:spPr/>
        <p:txBody>
          <a:bodyPr/>
          <a:lstStyle/>
          <a:p>
            <a:fld id="{501351C3-83D7-41B8-9BC0-EA138DA6D876}" type="slidenum">
              <a:rPr lang="en-GB" smtClean="0"/>
              <a:t>‹#›</a:t>
            </a:fld>
            <a:endParaRPr lang="en-GB"/>
          </a:p>
        </p:txBody>
      </p:sp>
    </p:spTree>
    <p:extLst>
      <p:ext uri="{BB962C8B-B14F-4D97-AF65-F5344CB8AC3E}">
        <p14:creationId xmlns:p14="http://schemas.microsoft.com/office/powerpoint/2010/main" val="412526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D48EA-74CC-0AE8-0C6C-6063544C1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7DA8D3-CAA9-C3C1-9BD8-91A49AFFF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4E3F8-4268-981F-F86B-ECD8A3664E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A7649-E18D-445C-92AA-63EDC89BD992}" type="datetimeFigureOut">
              <a:rPr lang="en-GB" smtClean="0"/>
              <a:t>12/03/2025</a:t>
            </a:fld>
            <a:endParaRPr lang="en-GB"/>
          </a:p>
        </p:txBody>
      </p:sp>
      <p:sp>
        <p:nvSpPr>
          <p:cNvPr id="5" name="Footer Placeholder 4">
            <a:extLst>
              <a:ext uri="{FF2B5EF4-FFF2-40B4-BE49-F238E27FC236}">
                <a16:creationId xmlns:a16="http://schemas.microsoft.com/office/drawing/2014/main" id="{79E36955-6211-74C4-66DC-A52EC91DD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CBAAE6E-4315-18DC-F1DA-ADFDF9C0F3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351C3-83D7-41B8-9BC0-EA138DA6D876}" type="slidenum">
              <a:rPr lang="en-GB" smtClean="0"/>
              <a:t>‹#›</a:t>
            </a:fld>
            <a:endParaRPr lang="en-GB"/>
          </a:p>
        </p:txBody>
      </p:sp>
    </p:spTree>
    <p:extLst>
      <p:ext uri="{BB962C8B-B14F-4D97-AF65-F5344CB8AC3E}">
        <p14:creationId xmlns:p14="http://schemas.microsoft.com/office/powerpoint/2010/main" val="149840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C5361B-C5D0-BC4F-30D8-F02565DF6A0B}"/>
              </a:ext>
            </a:extLst>
          </p:cNvPr>
          <p:cNvSpPr txBox="1"/>
          <p:nvPr/>
        </p:nvSpPr>
        <p:spPr>
          <a:xfrm>
            <a:off x="-545284" y="6292612"/>
            <a:ext cx="4729018" cy="461665"/>
          </a:xfrm>
          <a:prstGeom prst="rect">
            <a:avLst/>
          </a:prstGeom>
          <a:noFill/>
        </p:spPr>
        <p:txBody>
          <a:bodyPr wrap="square" rtlCol="0">
            <a:spAutoFit/>
          </a:bodyPr>
          <a:lstStyle/>
          <a:p>
            <a:pPr algn="ctr"/>
            <a:r>
              <a:rPr lang="en-GB" sz="1200" kern="100" dirty="0">
                <a:effectLst/>
                <a:latin typeface="Arial" panose="020B0604020202020204" pitchFamily="34" charset="0"/>
                <a:ea typeface="Calibri" panose="020F0502020204030204" pitchFamily="34" charset="0"/>
                <a:cs typeface="Arial" panose="020B0604020202020204" pitchFamily="34" charset="0"/>
              </a:rPr>
              <a:t>© Hertfordshire County Council 2025</a:t>
            </a:r>
          </a:p>
          <a:p>
            <a:pPr algn="ctr"/>
            <a:endParaRPr lang="en-GB" sz="1200" dirty="0">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3CB0ACC-8FDE-98EA-7AA3-6C768F3E194D}"/>
              </a:ext>
            </a:extLst>
          </p:cNvPr>
          <p:cNvSpPr/>
          <p:nvPr/>
        </p:nvSpPr>
        <p:spPr>
          <a:xfrm>
            <a:off x="-545284" y="1046526"/>
            <a:ext cx="12013034" cy="4226514"/>
          </a:xfrm>
          <a:prstGeom prst="roundRect">
            <a:avLst/>
          </a:prstGeom>
          <a:solidFill>
            <a:srgbClr val="9D3F97"/>
          </a:solidFill>
          <a:ln>
            <a:solidFill>
              <a:srgbClr val="9D3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                 </a:t>
            </a:r>
            <a:r>
              <a:rPr lang="en-GB" sz="4000" dirty="0">
                <a:latin typeface="Arial" panose="020B0604020202020204" pitchFamily="34" charset="0"/>
                <a:cs typeface="Arial" panose="020B0604020202020204" pitchFamily="34" charset="0"/>
              </a:rPr>
              <a:t>Hertfordshire’s Assistive Technology solution</a:t>
            </a:r>
          </a:p>
          <a:p>
            <a:r>
              <a:rPr lang="en-GB" sz="4000" dirty="0">
                <a:latin typeface="Arial" panose="020B0604020202020204" pitchFamily="34" charset="0"/>
                <a:cs typeface="Arial" panose="020B0604020202020204" pitchFamily="34" charset="0"/>
              </a:rPr>
              <a:t>      Data Inspired Living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19 March 2025</a:t>
            </a:r>
          </a:p>
        </p:txBody>
      </p:sp>
      <p:pic>
        <p:nvPicPr>
          <p:cNvPr id="10" name="Picture 9" descr="A green deer with antlers&#10;&#10;Description automatically generated">
            <a:extLst>
              <a:ext uri="{FF2B5EF4-FFF2-40B4-BE49-F238E27FC236}">
                <a16:creationId xmlns:a16="http://schemas.microsoft.com/office/drawing/2014/main" id="{C2848635-CC86-36D8-607B-3467A22E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544" y="5273040"/>
            <a:ext cx="2124456" cy="1584960"/>
          </a:xfrm>
          <a:prstGeom prst="rect">
            <a:avLst/>
          </a:prstGeom>
        </p:spPr>
      </p:pic>
    </p:spTree>
    <p:extLst>
      <p:ext uri="{BB962C8B-B14F-4D97-AF65-F5344CB8AC3E}">
        <p14:creationId xmlns:p14="http://schemas.microsoft.com/office/powerpoint/2010/main" val="283403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827765E-154C-3157-B0FE-B2AC35264749}"/>
              </a:ext>
            </a:extLst>
          </p:cNvPr>
          <p:cNvSpPr/>
          <p:nvPr/>
        </p:nvSpPr>
        <p:spPr>
          <a:xfrm>
            <a:off x="-234892" y="478172"/>
            <a:ext cx="7281644" cy="1333850"/>
          </a:xfrm>
          <a:prstGeom prst="roundRect">
            <a:avLst/>
          </a:prstGeom>
          <a:solidFill>
            <a:srgbClr val="42BFF0"/>
          </a:solidFill>
          <a:ln>
            <a:solidFill>
              <a:srgbClr val="42B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Arial" panose="020B0604020202020204" pitchFamily="34" charset="0"/>
                <a:cs typeface="Arial" panose="020B0604020202020204" pitchFamily="34" charset="0"/>
              </a:rPr>
              <a:t>      Background</a:t>
            </a:r>
          </a:p>
        </p:txBody>
      </p:sp>
      <p:sp>
        <p:nvSpPr>
          <p:cNvPr id="4" name="Text Placeholder 3">
            <a:extLst>
              <a:ext uri="{FF2B5EF4-FFF2-40B4-BE49-F238E27FC236}">
                <a16:creationId xmlns:a16="http://schemas.microsoft.com/office/drawing/2014/main" id="{4D8E5DFB-337A-B38E-1BA6-A946292992D1}"/>
              </a:ext>
            </a:extLst>
          </p:cNvPr>
          <p:cNvSpPr txBox="1">
            <a:spLocks/>
          </p:cNvSpPr>
          <p:nvPr/>
        </p:nvSpPr>
        <p:spPr>
          <a:xfrm>
            <a:off x="485775" y="2008943"/>
            <a:ext cx="10337911" cy="385740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a:cs typeface="Arial"/>
              </a:rPr>
              <a:t>Hertfordshire County Council has a telecare service that has transitioned from analogue to digital which provides a reactive emergency response</a:t>
            </a:r>
          </a:p>
          <a:p>
            <a:r>
              <a:rPr lang="en-GB" sz="2000" dirty="0">
                <a:latin typeface="Arial"/>
                <a:cs typeface="Arial"/>
              </a:rPr>
              <a:t>In 2019, the Council </a:t>
            </a:r>
            <a:r>
              <a:rPr lang="en-GB" sz="2000" dirty="0">
                <a:effectLst/>
                <a:latin typeface="Arial"/>
                <a:ea typeface="Times New Roman" panose="02020603050405020304" pitchFamily="18" charset="0"/>
                <a:cs typeface="Arial"/>
              </a:rPr>
              <a:t>outlined its vision to use modern digital technology to transform the way that care services are provided and support Hertfordshire’s residents to live healthy and fulfilling lives</a:t>
            </a:r>
          </a:p>
          <a:p>
            <a:r>
              <a:rPr lang="en-GB" sz="2000" dirty="0">
                <a:latin typeface="Arial"/>
                <a:cs typeface="Arial"/>
              </a:rPr>
              <a:t>This digital strategy recognised the need to think differently to help address financial challenges in local government</a:t>
            </a:r>
          </a:p>
          <a:p>
            <a:r>
              <a:rPr lang="en-GB" sz="2000" dirty="0">
                <a:latin typeface="Arial"/>
                <a:cs typeface="Arial"/>
              </a:rPr>
              <a:t>We wanted to identify emerging problems and work preventatively, reducing risk of needing crisis interventions</a:t>
            </a:r>
          </a:p>
          <a:p>
            <a:r>
              <a:rPr lang="en-GB" sz="2000" dirty="0">
                <a:effectLst/>
                <a:latin typeface="Arial"/>
                <a:ea typeface="Times New Roman" panose="02020603050405020304" pitchFamily="18" charset="0"/>
                <a:cs typeface="Arial"/>
              </a:rPr>
              <a:t>A dedicated Assistive Technology Team was established to underpin the delivery of the strategy’s ambitions.</a:t>
            </a:r>
            <a:endParaRPr lang="en-GB" sz="2000" dirty="0">
              <a:latin typeface="Arial"/>
              <a:cs typeface="Arial"/>
            </a:endParaRPr>
          </a:p>
          <a:p>
            <a:r>
              <a:rPr lang="en-GB" sz="2000" dirty="0">
                <a:latin typeface="Arial"/>
                <a:cs typeface="Arial"/>
              </a:rPr>
              <a:t>In depth research and analysis led us to develop our own solution in Data Inspired Living </a:t>
            </a:r>
            <a:endParaRPr lang="en-GB" sz="20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8F92CA6-1982-F3E3-C97A-CC35ACB77E97}"/>
              </a:ex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Tree>
    <p:extLst>
      <p:ext uri="{BB962C8B-B14F-4D97-AF65-F5344CB8AC3E}">
        <p14:creationId xmlns:p14="http://schemas.microsoft.com/office/powerpoint/2010/main" val="255434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7A4D01-82B4-9747-02C9-FC894466D75F}"/>
              </a:ext>
            </a:extLst>
          </p:cNvPr>
          <p:cNvSpPr/>
          <p:nvPr/>
        </p:nvSpPr>
        <p:spPr>
          <a:xfrm>
            <a:off x="-234893" y="478172"/>
            <a:ext cx="9924177" cy="1333850"/>
          </a:xfrm>
          <a:prstGeom prst="roundRect">
            <a:avLst/>
          </a:prstGeom>
          <a:solidFill>
            <a:srgbClr val="E67328"/>
          </a:solidFill>
          <a:ln>
            <a:solidFill>
              <a:srgbClr val="E673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dirty="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Co-produced and developed in house</a:t>
            </a:r>
          </a:p>
        </p:txBody>
      </p:sp>
      <p:sp>
        <p:nvSpPr>
          <p:cNvPr id="3" name="Text Placeholder 3">
            <a:extLst>
              <a:ext uri="{FF2B5EF4-FFF2-40B4-BE49-F238E27FC236}">
                <a16:creationId xmlns:a16="http://schemas.microsoft.com/office/drawing/2014/main" id="{DD2013DE-FEAD-A932-F2D2-79207E6F0BB8}"/>
              </a:ext>
            </a:extLst>
          </p:cNvPr>
          <p:cNvSpPr txBox="1">
            <a:spLocks/>
          </p:cNvSpPr>
          <p:nvPr/>
        </p:nvSpPr>
        <p:spPr>
          <a:xfrm>
            <a:off x="374783" y="2011583"/>
            <a:ext cx="6951073" cy="39217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25400" indent="-285750" algn="l">
              <a:buFont typeface="Arial" panose="020B0604020202020204" pitchFamily="34" charset="0"/>
              <a:buChar char="•"/>
            </a:pPr>
            <a:r>
              <a:rPr lang="en-GB" sz="2000" b="0" u="none" strike="noStrike" baseline="0" dirty="0">
                <a:solidFill>
                  <a:srgbClr val="000000"/>
                </a:solidFill>
                <a:latin typeface="Arial"/>
                <a:cs typeface="Arial"/>
              </a:rPr>
              <a:t>Extensive competitor research revealed what we wanted and needed to support our residents was not available</a:t>
            </a:r>
            <a:endParaRPr lang="en-US" sz="2000" dirty="0">
              <a:latin typeface="Arial"/>
              <a:cs typeface="Arial"/>
            </a:endParaRPr>
          </a:p>
          <a:p>
            <a:pPr marL="285750" marR="25400" indent="-285750"/>
            <a:r>
              <a:rPr lang="en-GB" sz="2000" b="0" u="none" strike="noStrike" baseline="0" dirty="0">
                <a:solidFill>
                  <a:srgbClr val="000000"/>
                </a:solidFill>
                <a:latin typeface="Arial"/>
                <a:cs typeface="Arial"/>
              </a:rPr>
              <a:t>Wanted something unique to </a:t>
            </a:r>
            <a:r>
              <a:rPr lang="en-GB" sz="2000" dirty="0">
                <a:solidFill>
                  <a:srgbClr val="000000"/>
                </a:solidFill>
                <a:latin typeface="Arial"/>
                <a:cs typeface="Arial"/>
              </a:rPr>
              <a:t>Hertfordshire County Council</a:t>
            </a:r>
            <a:r>
              <a:rPr lang="en-GB" sz="2000" b="0" u="none" strike="noStrike" baseline="0" dirty="0">
                <a:solidFill>
                  <a:srgbClr val="000000"/>
                </a:solidFill>
                <a:latin typeface="Arial"/>
                <a:cs typeface="Arial"/>
              </a:rPr>
              <a:t> that would support practitioners: a digital tool to improve their practice and crucially support and improve outcomes for residents and support our </a:t>
            </a:r>
            <a:r>
              <a:rPr lang="en-GB" sz="2000" dirty="0">
                <a:solidFill>
                  <a:srgbClr val="000000"/>
                </a:solidFill>
                <a:latin typeface="Arial"/>
                <a:cs typeface="Arial"/>
              </a:rPr>
              <a:t>Connected</a:t>
            </a:r>
            <a:r>
              <a:rPr lang="en-GB" sz="2000" b="0" u="none" strike="noStrike" baseline="0" dirty="0">
                <a:solidFill>
                  <a:srgbClr val="000000"/>
                </a:solidFill>
                <a:latin typeface="Arial"/>
                <a:cs typeface="Arial"/>
              </a:rPr>
              <a:t> Lives framework</a:t>
            </a:r>
          </a:p>
          <a:p>
            <a:pPr marL="285750" marR="25400" indent="-285750" algn="l">
              <a:buFont typeface="Arial" panose="020B0604020202020204" pitchFamily="34" charset="0"/>
              <a:buChar char="•"/>
            </a:pPr>
            <a:r>
              <a:rPr lang="en-GB" sz="2000" b="0" u="none" strike="noStrike" baseline="0" dirty="0">
                <a:solidFill>
                  <a:srgbClr val="000000"/>
                </a:solidFill>
                <a:latin typeface="Arial"/>
                <a:cs typeface="Arial"/>
              </a:rPr>
              <a:t>Shared inputs from practitioners to iterate, build and test the Assistive Technology solution.</a:t>
            </a:r>
          </a:p>
        </p:txBody>
      </p:sp>
      <p:pic>
        <p:nvPicPr>
          <p:cNvPr id="4" name="Picture 3" descr="A group of people looking at a tablet">
            <a:extLst>
              <a:ext uri="{FF2B5EF4-FFF2-40B4-BE49-F238E27FC236}">
                <a16:creationId xmlns:a16="http://schemas.microsoft.com/office/drawing/2014/main" id="{65E10A17-B397-CF02-75C1-A103B193C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335" y="2011676"/>
            <a:ext cx="4424044" cy="2810687"/>
          </a:xfrm>
          <a:prstGeom prst="rect">
            <a:avLst/>
          </a:prstGeom>
        </p:spPr>
      </p:pic>
      <p:pic>
        <p:nvPicPr>
          <p:cNvPr id="5" name="Picture 4">
            <a:extLst>
              <a:ext uri="{FF2B5EF4-FFF2-40B4-BE49-F238E27FC236}">
                <a16:creationId xmlns:a16="http://schemas.microsoft.com/office/drawing/2014/main" id="{10C88D52-04F9-65A5-8AA3-D155A26B931F}"/>
              </a:ext>
            </a:extLst>
          </p:cNvPr>
          <p:cNvPicPr>
            <a:picLocks noChangeAspect="1"/>
          </p:cNvPicPr>
          <p:nvPr/>
        </p:nvPicPr>
        <p:blipFill rotWithShape="1">
          <a:blip r:embed="rId3"/>
          <a:srcRect t="12333"/>
          <a:stretch/>
        </p:blipFill>
        <p:spPr>
          <a:xfrm>
            <a:off x="7316289" y="4393354"/>
            <a:ext cx="2870993" cy="1415766"/>
          </a:xfrm>
          <a:prstGeom prst="rect">
            <a:avLst/>
          </a:prstGeom>
          <a:ln>
            <a:solidFill>
              <a:schemeClr val="tx1"/>
            </a:solidFill>
          </a:ln>
        </p:spPr>
      </p:pic>
      <p:pic>
        <p:nvPicPr>
          <p:cNvPr id="6" name="Picture 5">
            <a:extLst>
              <a:ext uri="{FF2B5EF4-FFF2-40B4-BE49-F238E27FC236}">
                <a16:creationId xmlns:a16="http://schemas.microsoft.com/office/drawing/2014/main" id="{BFB4976C-B8E5-3C3F-1B96-2EE20916A395}"/>
              </a:ex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pic>
        <p:nvPicPr>
          <p:cNvPr id="7" name="Picture 6">
            <a:extLst>
              <a:ext uri="{FF2B5EF4-FFF2-40B4-BE49-F238E27FC236}">
                <a16:creationId xmlns:a16="http://schemas.microsoft.com/office/drawing/2014/main" id="{6B48EED3-11A9-204B-F718-99333C7BEA55}"/>
              </a:ext>
            </a:extLst>
          </p:cNvPr>
          <p:cNvPicPr>
            <a:picLocks noChangeAspect="1"/>
          </p:cNvPicPr>
          <p:nvPr/>
        </p:nvPicPr>
        <p:blipFill>
          <a:blip r:embed="rId5"/>
          <a:stretch>
            <a:fillRect/>
          </a:stretch>
        </p:blipFill>
        <p:spPr>
          <a:xfrm>
            <a:off x="374951" y="6070896"/>
            <a:ext cx="2842382" cy="667062"/>
          </a:xfrm>
          <a:prstGeom prst="rect">
            <a:avLst/>
          </a:prstGeom>
        </p:spPr>
      </p:pic>
    </p:spTree>
    <p:extLst>
      <p:ext uri="{BB962C8B-B14F-4D97-AF65-F5344CB8AC3E}">
        <p14:creationId xmlns:p14="http://schemas.microsoft.com/office/powerpoint/2010/main" val="72092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82BE45-E78F-833E-066A-98B4EB9866F8}"/>
              </a:ext>
            </a:extLst>
          </p:cNvPr>
          <p:cNvSpPr/>
          <p:nvPr/>
        </p:nvSpPr>
        <p:spPr>
          <a:xfrm>
            <a:off x="-234892" y="478172"/>
            <a:ext cx="7281644" cy="1333850"/>
          </a:xfrm>
          <a:prstGeom prst="roundRect">
            <a:avLst/>
          </a:prstGeom>
          <a:solidFill>
            <a:srgbClr val="E75197"/>
          </a:solidFill>
          <a:ln>
            <a:solidFill>
              <a:srgbClr val="E75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Arial" panose="020B0604020202020204" pitchFamily="34" charset="0"/>
                <a:cs typeface="Arial" panose="020B0604020202020204" pitchFamily="34" charset="0"/>
              </a:rPr>
              <a:t>      </a:t>
            </a:r>
            <a:r>
              <a:rPr lang="en-GB" sz="4400" dirty="0">
                <a:solidFill>
                  <a:schemeClr val="bg1"/>
                </a:solidFill>
                <a:latin typeface="Arial" panose="020B0604020202020204" pitchFamily="34" charset="0"/>
                <a:cs typeface="Arial" panose="020B0604020202020204" pitchFamily="34" charset="0"/>
              </a:rPr>
              <a:t>Our AT solution</a:t>
            </a:r>
          </a:p>
        </p:txBody>
      </p:sp>
      <p:pic>
        <p:nvPicPr>
          <p:cNvPr id="3" name="Picture 2" descr="A black and white logo">
            <a:extLst>
              <a:ext uri="{FF2B5EF4-FFF2-40B4-BE49-F238E27FC236}">
                <a16:creationId xmlns:a16="http://schemas.microsoft.com/office/drawing/2014/main" id="{283E07FC-B1DB-F4B5-06CE-5A85A2F96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56" y="2256538"/>
            <a:ext cx="5219880" cy="2868912"/>
          </a:xfrm>
          <a:prstGeom prst="rect">
            <a:avLst/>
          </a:prstGeom>
        </p:spPr>
      </p:pic>
      <p:sp>
        <p:nvSpPr>
          <p:cNvPr id="4" name="Text Placeholder 3">
            <a:extLst>
              <a:ext uri="{FF2B5EF4-FFF2-40B4-BE49-F238E27FC236}">
                <a16:creationId xmlns:a16="http://schemas.microsoft.com/office/drawing/2014/main" id="{B9CA20D6-3A3D-14D0-2D5B-DB3C385AEDC2}"/>
              </a:ext>
            </a:extLst>
          </p:cNvPr>
          <p:cNvSpPr txBox="1">
            <a:spLocks/>
          </p:cNvSpPr>
          <p:nvPr/>
        </p:nvSpPr>
        <p:spPr>
          <a:xfrm>
            <a:off x="5502010" y="2114026"/>
            <a:ext cx="6252973" cy="40089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Arial"/>
                <a:cs typeface="Arial"/>
              </a:rPr>
              <a:t>Data Inspired Living is a digital tool for social care practitioners to use as part of care planning for the residents we support and for carers to have an understanding when someone’s normal routine may vary. </a:t>
            </a:r>
            <a:endParaRPr lang="en-GB" sz="2400" dirty="0">
              <a:latin typeface="Arial" panose="020B0604020202020204" pitchFamily="34" charset="0"/>
              <a:cs typeface="Arial" panose="020B0604020202020204" pitchFamily="34" charset="0"/>
            </a:endParaRPr>
          </a:p>
          <a:p>
            <a:pPr marL="0" indent="0">
              <a:buNone/>
            </a:pPr>
            <a:endParaRPr lang="en-GB" sz="800" dirty="0">
              <a:latin typeface="Arial"/>
              <a:cs typeface="Arial"/>
            </a:endParaRPr>
          </a:p>
          <a:p>
            <a:pPr marL="0" indent="0">
              <a:buNone/>
            </a:pPr>
            <a:r>
              <a:rPr lang="en-GB" sz="2400" dirty="0">
                <a:latin typeface="Arial"/>
                <a:cs typeface="Arial"/>
              </a:rPr>
              <a:t>It consists of an online dashboard, which provides a view of residents’ routines at home using various small, discreet sensors that are placed around the home that help to build a day-to-day picture of someone’s normal routine.</a:t>
            </a:r>
            <a:r>
              <a:rPr lang="en-GB" sz="2000" dirty="0">
                <a:latin typeface="Arial"/>
                <a:cs typeface="Arial"/>
              </a:rPr>
              <a:t> </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D008578-3612-FB22-E123-E2E19912F083}"/>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pic>
        <p:nvPicPr>
          <p:cNvPr id="6" name="Picture 5">
            <a:extLst>
              <a:ext uri="{FF2B5EF4-FFF2-40B4-BE49-F238E27FC236}">
                <a16:creationId xmlns:a16="http://schemas.microsoft.com/office/drawing/2014/main" id="{BB6CB60B-2B75-BB2F-A84B-E366279C7EF3}"/>
              </a:ext>
            </a:extLst>
          </p:cNvPr>
          <p:cNvPicPr>
            <a:picLocks noChangeAspect="1"/>
          </p:cNvPicPr>
          <p:nvPr/>
        </p:nvPicPr>
        <p:blipFill>
          <a:blip r:embed="rId4"/>
          <a:stretch>
            <a:fillRect/>
          </a:stretch>
        </p:blipFill>
        <p:spPr>
          <a:xfrm>
            <a:off x="374951" y="6070896"/>
            <a:ext cx="2842382" cy="667062"/>
          </a:xfrm>
          <a:prstGeom prst="rect">
            <a:avLst/>
          </a:prstGeom>
        </p:spPr>
      </p:pic>
    </p:spTree>
    <p:extLst>
      <p:ext uri="{BB962C8B-B14F-4D97-AF65-F5344CB8AC3E}">
        <p14:creationId xmlns:p14="http://schemas.microsoft.com/office/powerpoint/2010/main" val="16827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4B7017-7410-4F01-936F-9844AEB600AC}"/>
              </a:ext>
            </a:extLst>
          </p:cNvPr>
          <p:cNvSpPr/>
          <p:nvPr/>
        </p:nvSpPr>
        <p:spPr>
          <a:xfrm>
            <a:off x="-234892" y="478172"/>
            <a:ext cx="7281644" cy="1333850"/>
          </a:xfrm>
          <a:prstGeom prst="roundRect">
            <a:avLst/>
          </a:prstGeom>
          <a:solidFill>
            <a:srgbClr val="42BFF0"/>
          </a:solidFill>
          <a:ln>
            <a:solidFill>
              <a:srgbClr val="42B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Arial" panose="020B0604020202020204" pitchFamily="34" charset="0"/>
                <a:cs typeface="Arial" panose="020B0604020202020204" pitchFamily="34" charset="0"/>
              </a:rPr>
              <a:t>     LGC Awards 2024</a:t>
            </a:r>
          </a:p>
        </p:txBody>
      </p:sp>
      <p:pic>
        <p:nvPicPr>
          <p:cNvPr id="3" name="Picture 2">
            <a:extLst>
              <a:ext uri="{FF2B5EF4-FFF2-40B4-BE49-F238E27FC236}">
                <a16:creationId xmlns:a16="http://schemas.microsoft.com/office/drawing/2014/main" id="{D9F81AC1-DF4B-B702-76DE-4BEE8D004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292" y="442980"/>
            <a:ext cx="2759814" cy="13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D34751DF-1155-D249-1B5A-831586AFED61}"/>
              </a:ext>
            </a:extLst>
          </p:cNvPr>
          <p:cNvSpPr txBox="1">
            <a:spLocks/>
          </p:cNvSpPr>
          <p:nvPr/>
        </p:nvSpPr>
        <p:spPr>
          <a:xfrm>
            <a:off x="347513" y="1852894"/>
            <a:ext cx="6883416" cy="12082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rgbClr val="1B203D"/>
                </a:solidFill>
                <a:latin typeface="Arial"/>
                <a:cs typeface="Arial"/>
              </a:rPr>
              <a:t>Shortlisted for LGC Awards in 2 categories - Digital Impact and Innovation</a:t>
            </a:r>
          </a:p>
          <a:p>
            <a:pPr marL="285750" indent="-285750"/>
            <a:r>
              <a:rPr lang="en-GB" sz="1600">
                <a:solidFill>
                  <a:srgbClr val="1B203D"/>
                </a:solidFill>
                <a:latin typeface="Arial"/>
                <a:cs typeface="Arial"/>
              </a:rPr>
              <a:t>Over 900 entries for 22 categories</a:t>
            </a:r>
          </a:p>
          <a:p>
            <a:pPr marL="285750" indent="-285750"/>
            <a:r>
              <a:rPr lang="en-GB" sz="1600">
                <a:solidFill>
                  <a:srgbClr val="1B203D"/>
                </a:solidFill>
                <a:latin typeface="Arial"/>
                <a:cs typeface="Arial"/>
              </a:rPr>
              <a:t>Presented DIL to a panel of judges with great feedback</a:t>
            </a:r>
          </a:p>
          <a:p>
            <a:pPr marL="285750" indent="-285750"/>
            <a:r>
              <a:rPr lang="en-GB" sz="1600">
                <a:solidFill>
                  <a:srgbClr val="1B203D"/>
                </a:solidFill>
                <a:latin typeface="Arial"/>
                <a:cs typeface="Arial"/>
              </a:rPr>
              <a:t>Winner of Innovation Award</a:t>
            </a:r>
          </a:p>
          <a:p>
            <a:pPr marL="342900" indent="-342900"/>
            <a:endParaRPr lang="en-GB" sz="1600" dirty="0">
              <a:solidFill>
                <a:srgbClr val="1B203D"/>
              </a:solidFill>
              <a:latin typeface="Arial"/>
              <a:cs typeface="Arial"/>
            </a:endParaRPr>
          </a:p>
        </p:txBody>
      </p:sp>
      <p:pic>
        <p:nvPicPr>
          <p:cNvPr id="5" name="Picture 4">
            <a:extLst>
              <a:ext uri="{FF2B5EF4-FFF2-40B4-BE49-F238E27FC236}">
                <a16:creationId xmlns:a16="http://schemas.microsoft.com/office/drawing/2014/main" id="{0591423A-0993-0078-D264-ECA5ABED898C}"/>
              </a:ext>
            </a:extLst>
          </p:cNvPr>
          <p:cNvPicPr>
            <a:picLocks noChangeAspect="1"/>
          </p:cNvPicPr>
          <p:nvPr/>
        </p:nvPicPr>
        <p:blipFill>
          <a:blip r:embed="rId3"/>
          <a:stretch>
            <a:fillRect/>
          </a:stretch>
        </p:blipFill>
        <p:spPr>
          <a:xfrm>
            <a:off x="298620" y="3446759"/>
            <a:ext cx="4199490" cy="2799660"/>
          </a:xfrm>
          <a:prstGeom prst="rect">
            <a:avLst/>
          </a:prstGeom>
        </p:spPr>
      </p:pic>
      <p:pic>
        <p:nvPicPr>
          <p:cNvPr id="6" name="Picture 5">
            <a:extLst>
              <a:ext uri="{FF2B5EF4-FFF2-40B4-BE49-F238E27FC236}">
                <a16:creationId xmlns:a16="http://schemas.microsoft.com/office/drawing/2014/main" id="{2CE72160-3F89-7BC9-FBF5-49C57019484C}"/>
              </a:ext>
            </a:extLst>
          </p:cNvPr>
          <p:cNvPicPr>
            <a:picLocks noChangeAspect="1"/>
          </p:cNvPicPr>
          <p:nvPr/>
        </p:nvPicPr>
        <p:blipFill>
          <a:blip r:embed="rId4"/>
          <a:stretch>
            <a:fillRect/>
          </a:stretch>
        </p:blipFill>
        <p:spPr>
          <a:xfrm>
            <a:off x="3789221" y="4040363"/>
            <a:ext cx="2306779" cy="26327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Speech Bubble: Rectangle with Corners Rounded 6">
            <a:extLst>
              <a:ext uri="{FF2B5EF4-FFF2-40B4-BE49-F238E27FC236}">
                <a16:creationId xmlns:a16="http://schemas.microsoft.com/office/drawing/2014/main" id="{136B3E40-7C17-81C4-F0C1-428947BBB06E}"/>
              </a:ext>
            </a:extLst>
          </p:cNvPr>
          <p:cNvSpPr/>
          <p:nvPr/>
        </p:nvSpPr>
        <p:spPr>
          <a:xfrm>
            <a:off x="7693891" y="2043029"/>
            <a:ext cx="4008582" cy="2036142"/>
          </a:xfrm>
          <a:prstGeom prst="wedgeRoundRectCallout">
            <a:avLst/>
          </a:prstGeom>
          <a:noFill/>
          <a:ln w="25400">
            <a:solidFill>
              <a:srgbClr val="42B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074361-0439-BBCC-A08C-E63A23348774}"/>
              </a:ext>
            </a:extLst>
          </p:cNvPr>
          <p:cNvSpPr txBox="1"/>
          <p:nvPr/>
        </p:nvSpPr>
        <p:spPr>
          <a:xfrm>
            <a:off x="7768170" y="2183937"/>
            <a:ext cx="3860023" cy="1754326"/>
          </a:xfrm>
          <a:prstGeom prst="rect">
            <a:avLst/>
          </a:prstGeom>
          <a:noFill/>
        </p:spPr>
        <p:txBody>
          <a:bodyPr wrap="square">
            <a:spAutoFit/>
          </a:bodyPr>
          <a:lstStyle/>
          <a:p>
            <a:r>
              <a:rPr lang="en-GB" i="1" kern="100" dirty="0">
                <a:solidFill>
                  <a:srgbClr val="181818"/>
                </a:solidFill>
                <a:effectLst/>
                <a:latin typeface="Arial" panose="020B0604020202020204" pitchFamily="34" charset="0"/>
                <a:ea typeface="Calibri" panose="020F0502020204030204" pitchFamily="34" charset="0"/>
                <a:cs typeface="Arial" panose="020B0604020202020204" pitchFamily="34" charset="0"/>
              </a:rPr>
              <a:t>The judges were thoroughly impressed with their approach of co-producing technology that is adaptable and scalable, showcasing a true learning culture aimed at continual improvement. </a:t>
            </a:r>
          </a:p>
        </p:txBody>
      </p:sp>
      <p:grpSp>
        <p:nvGrpSpPr>
          <p:cNvPr id="10" name="Group 9">
            <a:extLst>
              <a:ext uri="{FF2B5EF4-FFF2-40B4-BE49-F238E27FC236}">
                <a16:creationId xmlns:a16="http://schemas.microsoft.com/office/drawing/2014/main" id="{72273579-E4B9-CB30-1DEB-FFCA36E3561E}"/>
              </a:ext>
            </a:extLst>
          </p:cNvPr>
          <p:cNvGrpSpPr/>
          <p:nvPr/>
        </p:nvGrpSpPr>
        <p:grpSpPr>
          <a:xfrm>
            <a:off x="7693892" y="4692069"/>
            <a:ext cx="4008582" cy="1735946"/>
            <a:chOff x="7693892" y="4165600"/>
            <a:chExt cx="4008582" cy="1735946"/>
          </a:xfrm>
        </p:grpSpPr>
        <p:sp>
          <p:nvSpPr>
            <p:cNvPr id="11" name="TextBox 10">
              <a:extLst>
                <a:ext uri="{FF2B5EF4-FFF2-40B4-BE49-F238E27FC236}">
                  <a16:creationId xmlns:a16="http://schemas.microsoft.com/office/drawing/2014/main" id="{F1795062-1AE4-8D55-8549-4E5D4C53D5E3}"/>
                </a:ext>
              </a:extLst>
            </p:cNvPr>
            <p:cNvSpPr txBox="1"/>
            <p:nvPr/>
          </p:nvSpPr>
          <p:spPr>
            <a:xfrm>
              <a:off x="8017164" y="4424218"/>
              <a:ext cx="3592945" cy="1477328"/>
            </a:xfrm>
            <a:prstGeom prst="rect">
              <a:avLst/>
            </a:prstGeom>
            <a:noFill/>
          </p:spPr>
          <p:txBody>
            <a:bodyPr wrap="square" rtlCol="0">
              <a:spAutoFit/>
            </a:bodyPr>
            <a:lstStyle/>
            <a:p>
              <a:r>
                <a:rPr lang="en-GB" i="1" kern="100">
                  <a:solidFill>
                    <a:srgbClr val="181818"/>
                  </a:solidFill>
                  <a:effectLst/>
                  <a:latin typeface="Arial" panose="020B0604020202020204" pitchFamily="34" charset="0"/>
                  <a:ea typeface="Calibri" panose="020F0502020204030204" pitchFamily="34" charset="0"/>
                  <a:cs typeface="Arial" panose="020B0604020202020204" pitchFamily="34" charset="0"/>
                </a:rPr>
                <a:t>The judges said their dedication, passion, and commitment to innovation serve as an inspiration to us all.</a:t>
              </a:r>
              <a:endParaRPr lang="en-GB" i="1" kern="100">
                <a:effectLst/>
                <a:latin typeface="Arial" panose="020B0604020202020204" pitchFamily="34" charset="0"/>
                <a:ea typeface="Calibri" panose="020F0502020204030204" pitchFamily="34" charset="0"/>
                <a:cs typeface="Arial" panose="020B0604020202020204" pitchFamily="34" charset="0"/>
              </a:endParaRPr>
            </a:p>
            <a:p>
              <a:endParaRPr lang="en-GB" i="1"/>
            </a:p>
          </p:txBody>
        </p:sp>
        <p:sp>
          <p:nvSpPr>
            <p:cNvPr id="12" name="Speech Bubble: Rectangle with Corners Rounded 11">
              <a:extLst>
                <a:ext uri="{FF2B5EF4-FFF2-40B4-BE49-F238E27FC236}">
                  <a16:creationId xmlns:a16="http://schemas.microsoft.com/office/drawing/2014/main" id="{8261E843-5388-29C9-4625-8C845C76F53F}"/>
                </a:ext>
              </a:extLst>
            </p:cNvPr>
            <p:cNvSpPr/>
            <p:nvPr/>
          </p:nvSpPr>
          <p:spPr>
            <a:xfrm>
              <a:off x="7693892" y="4165600"/>
              <a:ext cx="4008582" cy="1631699"/>
            </a:xfrm>
            <a:prstGeom prst="wedgeRoundRectCallout">
              <a:avLst/>
            </a:prstGeom>
            <a:noFill/>
            <a:ln w="254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072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66D074-2509-3199-9714-65E154615BF8}"/>
              </a:ext>
            </a:extLst>
          </p:cNvPr>
          <p:cNvSpPr/>
          <p:nvPr/>
        </p:nvSpPr>
        <p:spPr>
          <a:xfrm>
            <a:off x="-234892" y="478172"/>
            <a:ext cx="7281644" cy="1333850"/>
          </a:xfrm>
          <a:prstGeom prst="roundRect">
            <a:avLst/>
          </a:prstGeom>
          <a:solidFill>
            <a:srgbClr val="83BB32"/>
          </a:solidFill>
          <a:ln>
            <a:solidFill>
              <a:srgbClr val="83B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Arial" panose="020B0604020202020204" pitchFamily="34" charset="0"/>
                <a:cs typeface="Arial" panose="020B0604020202020204" pitchFamily="34" charset="0"/>
              </a:rPr>
              <a:t>     The Dashboard</a:t>
            </a:r>
          </a:p>
        </p:txBody>
      </p:sp>
      <p:sp>
        <p:nvSpPr>
          <p:cNvPr id="3" name="TextBox 2">
            <a:extLst>
              <a:ext uri="{FF2B5EF4-FFF2-40B4-BE49-F238E27FC236}">
                <a16:creationId xmlns:a16="http://schemas.microsoft.com/office/drawing/2014/main" id="{C44541FF-185F-08CF-4162-06D7355429F4}"/>
              </a:ext>
            </a:extLst>
          </p:cNvPr>
          <p:cNvSpPr txBox="1"/>
          <p:nvPr/>
        </p:nvSpPr>
        <p:spPr>
          <a:xfrm>
            <a:off x="757934" y="1800653"/>
            <a:ext cx="10421054" cy="166199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First of its kind in the UK - </a:t>
            </a:r>
            <a:r>
              <a:rPr lang="en-GB" b="0" i="0" u="none" strike="noStrike" dirty="0">
                <a:effectLst/>
                <a:latin typeface="Arial" panose="020B0604020202020204" pitchFamily="34" charset="0"/>
                <a:cs typeface="Arial" panose="020B0604020202020204" pitchFamily="34" charset="0"/>
              </a:rPr>
              <a:t>“Hertfordshire is leading the way in using artificial intelligence in a societal way and that is the best example of Assistive Technology I have seen so far” </a:t>
            </a:r>
            <a:r>
              <a:rPr lang="en-GB" b="1" i="0" u="none" strike="noStrike" dirty="0">
                <a:solidFill>
                  <a:srgbClr val="96A800"/>
                </a:solidFill>
                <a:effectLst/>
                <a:latin typeface="Arial" panose="020B0604020202020204" pitchFamily="34" charset="0"/>
                <a:cs typeface="Arial" panose="020B0604020202020204" pitchFamily="34" charset="0"/>
              </a:rPr>
              <a:t>Chair, Westminster Briefing on AI, November 2021</a:t>
            </a:r>
          </a:p>
          <a:p>
            <a:endParaRPr lang="en-GB" sz="2400" dirty="0">
              <a:solidFill>
                <a:srgbClr val="96A800"/>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5C4E3A6E-DF53-BF3A-9B64-6F9454DD7A6D}"/>
              </a:ext>
            </a:extLst>
          </p:cNvPr>
          <p:cNvPicPr>
            <a:picLocks noChangeAspect="1"/>
          </p:cNvPicPr>
          <p:nvPr/>
        </p:nvPicPr>
        <p:blipFill>
          <a:blip r:embed="rId2"/>
          <a:stretch>
            <a:fillRect/>
          </a:stretch>
        </p:blipFill>
        <p:spPr>
          <a:xfrm>
            <a:off x="688469" y="2791531"/>
            <a:ext cx="4957573" cy="2810881"/>
          </a:xfrm>
          <a:prstGeom prst="rect">
            <a:avLst/>
          </a:prstGeom>
        </p:spPr>
      </p:pic>
      <p:pic>
        <p:nvPicPr>
          <p:cNvPr id="5" name="Picture 4">
            <a:extLst>
              <a:ext uri="{FF2B5EF4-FFF2-40B4-BE49-F238E27FC236}">
                <a16:creationId xmlns:a16="http://schemas.microsoft.com/office/drawing/2014/main" id="{0201DE2F-6778-FE13-1451-2A5DB3BC15A6}"/>
              </a:ext>
            </a:extLst>
          </p:cNvPr>
          <p:cNvPicPr>
            <a:picLocks noChangeAspect="1"/>
          </p:cNvPicPr>
          <p:nvPr/>
        </p:nvPicPr>
        <p:blipFill>
          <a:blip r:embed="rId3"/>
          <a:stretch>
            <a:fillRect/>
          </a:stretch>
        </p:blipFill>
        <p:spPr>
          <a:xfrm>
            <a:off x="1434773" y="4161699"/>
            <a:ext cx="1148924" cy="762349"/>
          </a:xfrm>
          <a:prstGeom prst="rect">
            <a:avLst/>
          </a:prstGeom>
        </p:spPr>
      </p:pic>
      <p:pic>
        <p:nvPicPr>
          <p:cNvPr id="6" name="Picture 5">
            <a:extLst>
              <a:ext uri="{FF2B5EF4-FFF2-40B4-BE49-F238E27FC236}">
                <a16:creationId xmlns:a16="http://schemas.microsoft.com/office/drawing/2014/main" id="{5F19188D-111B-83F6-9F1D-EAC1DEEAC67A}"/>
              </a:ext>
            </a:extLst>
          </p:cNvPr>
          <p:cNvPicPr>
            <a:picLocks noChangeAspect="1"/>
          </p:cNvPicPr>
          <p:nvPr/>
        </p:nvPicPr>
        <p:blipFill>
          <a:blip r:embed="rId4"/>
          <a:stretch>
            <a:fillRect/>
          </a:stretch>
        </p:blipFill>
        <p:spPr>
          <a:xfrm>
            <a:off x="2581259" y="4170819"/>
            <a:ext cx="1144603" cy="762349"/>
          </a:xfrm>
          <a:prstGeom prst="rect">
            <a:avLst/>
          </a:prstGeom>
        </p:spPr>
      </p:pic>
      <p:sp>
        <p:nvSpPr>
          <p:cNvPr id="7" name="TextBox 6">
            <a:extLst>
              <a:ext uri="{FF2B5EF4-FFF2-40B4-BE49-F238E27FC236}">
                <a16:creationId xmlns:a16="http://schemas.microsoft.com/office/drawing/2014/main" id="{1B66BE57-D4A0-3FE2-01F4-DAA708DEED43}"/>
              </a:ext>
            </a:extLst>
          </p:cNvPr>
          <p:cNvSpPr txBox="1"/>
          <p:nvPr/>
        </p:nvSpPr>
        <p:spPr>
          <a:xfrm>
            <a:off x="5715507" y="2631649"/>
            <a:ext cx="5902520" cy="323165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The AT professional's dashboard, </a:t>
            </a:r>
            <a:r>
              <a:rPr lang="en-GB" sz="1400" b="1" dirty="0">
                <a:solidFill>
                  <a:srgbClr val="959A00"/>
                </a:solidFill>
                <a:latin typeface="Arial" panose="020B0604020202020204" pitchFamily="34" charset="0"/>
                <a:cs typeface="Arial" panose="020B0604020202020204" pitchFamily="34" charset="0"/>
              </a:rPr>
              <a:t>Data Inspired Living</a:t>
            </a:r>
            <a:r>
              <a:rPr lang="en-GB" sz="1400" dirty="0">
                <a:latin typeface="Arial" panose="020B0604020202020204" pitchFamily="34" charset="0"/>
                <a:cs typeface="Arial" panose="020B0604020202020204" pitchFamily="34" charset="0"/>
              </a:rPr>
              <a:t>, provides data in real time for sensors installed in a person’s home</a:t>
            </a:r>
          </a:p>
          <a:p>
            <a:pPr marL="285750" indent="-28575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It supports us with </a:t>
            </a:r>
            <a:r>
              <a:rPr lang="en-GB" sz="1400" b="1" dirty="0">
                <a:solidFill>
                  <a:srgbClr val="959A00"/>
                </a:solidFill>
                <a:latin typeface="Arial" panose="020B0604020202020204" pitchFamily="34" charset="0"/>
                <a:cs typeface="Arial" panose="020B0604020202020204" pitchFamily="34" charset="0"/>
              </a:rPr>
              <a:t>identifying where there is a change in pattern or behaviour </a:t>
            </a:r>
            <a:r>
              <a:rPr lang="en-GB" sz="1400" dirty="0">
                <a:latin typeface="Arial" panose="020B0604020202020204" pitchFamily="34" charset="0"/>
                <a:cs typeface="Arial" panose="020B0604020202020204" pitchFamily="34" charset="0"/>
              </a:rPr>
              <a:t>that may signify a change in condition for a person</a:t>
            </a:r>
          </a:p>
          <a:p>
            <a:pPr marL="285750" indent="-285750">
              <a:spcAft>
                <a:spcPts val="1200"/>
              </a:spcAft>
              <a:buFont typeface="Arial" panose="020B0604020202020204" pitchFamily="34" charset="0"/>
              <a:buChar char="•"/>
            </a:pPr>
            <a:r>
              <a:rPr lang="en-GB" sz="1400" b="1" dirty="0">
                <a:solidFill>
                  <a:srgbClr val="959A00"/>
                </a:solidFill>
                <a:latin typeface="Arial" panose="020B0604020202020204" pitchFamily="34" charset="0"/>
                <a:cs typeface="Arial" panose="020B0604020202020204" pitchFamily="34" charset="0"/>
              </a:rPr>
              <a:t>Preventative alerts </a:t>
            </a:r>
            <a:r>
              <a:rPr lang="en-GB" sz="1400" dirty="0">
                <a:latin typeface="Arial" panose="020B0604020202020204" pitchFamily="34" charset="0"/>
                <a:cs typeface="Arial" panose="020B0604020202020204" pitchFamily="34" charset="0"/>
              </a:rPr>
              <a:t>are generated to highlight where there is an issue</a:t>
            </a:r>
          </a:p>
          <a:p>
            <a:pPr marL="285750" indent="-285750">
              <a:spcAft>
                <a:spcPts val="1200"/>
              </a:spcAft>
              <a:buFont typeface="Arial" panose="020B0604020202020204" pitchFamily="34" charset="0"/>
              <a:buChar char="•"/>
            </a:pPr>
            <a:r>
              <a:rPr lang="en-GB" sz="1400" dirty="0">
                <a:latin typeface="Arial" panose="020B0604020202020204" pitchFamily="34" charset="0"/>
                <a:cs typeface="Arial" panose="020B0604020202020204" pitchFamily="34" charset="0"/>
              </a:rPr>
              <a:t>The AT practitioners manage the </a:t>
            </a:r>
            <a:r>
              <a:rPr lang="en-GB" sz="1400" b="1" dirty="0">
                <a:solidFill>
                  <a:srgbClr val="959A00"/>
                </a:solidFill>
                <a:latin typeface="Arial" panose="020B0604020202020204" pitchFamily="34" charset="0"/>
                <a:cs typeface="Arial" panose="020B0604020202020204" pitchFamily="34" charset="0"/>
              </a:rPr>
              <a:t>HCC in-house preventative service</a:t>
            </a:r>
          </a:p>
          <a:p>
            <a:pPr marL="285750" indent="-285750">
              <a:spcAft>
                <a:spcPts val="1200"/>
              </a:spcAft>
              <a:buFont typeface="Arial" panose="020B0604020202020204" pitchFamily="34" charset="0"/>
              <a:buChar char="•"/>
            </a:pPr>
            <a:r>
              <a:rPr lang="en-GB" sz="1400" b="1" dirty="0">
                <a:solidFill>
                  <a:srgbClr val="959A00"/>
                </a:solidFill>
                <a:latin typeface="Arial" panose="020B0604020202020204" pitchFamily="34" charset="0"/>
                <a:cs typeface="Arial" panose="020B0604020202020204" pitchFamily="34" charset="0"/>
              </a:rPr>
              <a:t>Data can support care planning, assessments and reviews</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289D45-22D5-3F79-AD5A-5814B0F5C009}"/>
              </a:ex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pic>
        <p:nvPicPr>
          <p:cNvPr id="9" name="Picture 8">
            <a:extLst>
              <a:ext uri="{FF2B5EF4-FFF2-40B4-BE49-F238E27FC236}">
                <a16:creationId xmlns:a16="http://schemas.microsoft.com/office/drawing/2014/main" id="{76EEBBD6-E9C8-A551-AE30-6EBAD9519202}"/>
              </a:ext>
            </a:extLst>
          </p:cNvPr>
          <p:cNvPicPr>
            <a:picLocks noChangeAspect="1"/>
          </p:cNvPicPr>
          <p:nvPr/>
        </p:nvPicPr>
        <p:blipFill>
          <a:blip r:embed="rId6"/>
          <a:stretch>
            <a:fillRect/>
          </a:stretch>
        </p:blipFill>
        <p:spPr>
          <a:xfrm>
            <a:off x="374951" y="6070896"/>
            <a:ext cx="2842382" cy="667062"/>
          </a:xfrm>
          <a:prstGeom prst="rect">
            <a:avLst/>
          </a:prstGeom>
        </p:spPr>
      </p:pic>
    </p:spTree>
    <p:extLst>
      <p:ext uri="{BB962C8B-B14F-4D97-AF65-F5344CB8AC3E}">
        <p14:creationId xmlns:p14="http://schemas.microsoft.com/office/powerpoint/2010/main" val="170197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83D234-F9B7-C8B0-DCEE-64A61EBDDD68}"/>
              </a:ext>
              <a:ext uri="{C183D7F6-B498-43B3-948B-1728B52AA6E4}">
                <adec:decorative xmlns:adec="http://schemas.microsoft.com/office/drawing/2017/decorative" val="1"/>
              </a:ext>
            </a:extLst>
          </p:cNvPr>
          <p:cNvSpPr>
            <a:spLocks/>
          </p:cNvSpPr>
          <p:nvPr/>
        </p:nvSpPr>
        <p:spPr>
          <a:xfrm>
            <a:off x="-194375" y="253521"/>
            <a:ext cx="7288696" cy="1008947"/>
          </a:xfrm>
          <a:prstGeom prst="roundRect">
            <a:avLst>
              <a:gd name="adj" fmla="val 6250"/>
            </a:avLst>
          </a:prstGeom>
          <a:solidFill>
            <a:srgbClr val="00A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002DFA41-4B93-47D7-9510-D0017347B178}"/>
              </a:ext>
            </a:extLst>
          </p:cNvPr>
          <p:cNvSpPr>
            <a:spLocks noGrp="1"/>
          </p:cNvSpPr>
          <p:nvPr>
            <p:ph type="ctrTitle"/>
          </p:nvPr>
        </p:nvSpPr>
        <p:spPr>
          <a:xfrm>
            <a:off x="55384" y="526059"/>
            <a:ext cx="9144000" cy="1136089"/>
          </a:xfrm>
        </p:spPr>
        <p:txBody>
          <a:bodyPr anchor="t">
            <a:noAutofit/>
          </a:bodyPr>
          <a:lstStyle/>
          <a:p>
            <a:pPr algn="l"/>
            <a:r>
              <a:rPr lang="en-GB" sz="3200" dirty="0">
                <a:latin typeface="Arial" panose="020B0604020202020204" pitchFamily="34" charset="0"/>
                <a:cs typeface="Arial" panose="020B0604020202020204" pitchFamily="34" charset="0"/>
              </a:rPr>
              <a:t> Preventing hospital admission</a:t>
            </a:r>
          </a:p>
        </p:txBody>
      </p:sp>
      <p:sp>
        <p:nvSpPr>
          <p:cNvPr id="21" name="Subtitle 2">
            <a:extLst>
              <a:ext uri="{FF2B5EF4-FFF2-40B4-BE49-F238E27FC236}">
                <a16:creationId xmlns:a16="http://schemas.microsoft.com/office/drawing/2014/main" id="{A31B9AEC-91E7-45A7-99B7-7AF5A9333D2E}"/>
              </a:ext>
            </a:extLst>
          </p:cNvPr>
          <p:cNvSpPr>
            <a:spLocks noGrp="1"/>
          </p:cNvSpPr>
          <p:nvPr>
            <p:ph type="subTitle" idx="1"/>
          </p:nvPr>
        </p:nvSpPr>
        <p:spPr>
          <a:xfrm>
            <a:off x="757934" y="1963887"/>
            <a:ext cx="6888960" cy="2886020"/>
          </a:xfrm>
        </p:spPr>
        <p:txBody>
          <a:bodyPr>
            <a:normAutofit/>
          </a:bodyPr>
          <a:lstStyle/>
          <a:p>
            <a:pPr algn="l"/>
            <a:endParaRPr lang="en-GB"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C514428-CA3E-84D6-B93C-F6F75EDCA3B3}"/>
              </a:ext>
            </a:extLst>
          </p:cNvPr>
          <p:cNvSpPr txBox="1"/>
          <p:nvPr/>
        </p:nvSpPr>
        <p:spPr>
          <a:xfrm>
            <a:off x="340602" y="1443919"/>
            <a:ext cx="688896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Jennifer is an 86-year-old lady who lives on her own. She experiences recurrent urinary tract infections (UTI’s) and this has previously resulted in hospital admission. </a:t>
            </a:r>
            <a:r>
              <a:rPr kumimoji="0" lang="en-GB" sz="1400" b="1" i="0" u="none" strike="noStrike" kern="1200" cap="none" spc="0" normalizeH="0" baseline="0" noProof="0" dirty="0">
                <a:ln>
                  <a:noFill/>
                </a:ln>
                <a:solidFill>
                  <a:srgbClr val="959A00"/>
                </a:solidFill>
                <a:effectLst/>
                <a:uLnTx/>
                <a:uFillTx/>
                <a:latin typeface="Arial" panose="020B0604020202020204" pitchFamily="34" charset="0"/>
                <a:ea typeface="+mn-ea"/>
                <a:cs typeface="Arial" panose="020B0604020202020204" pitchFamily="34" charset="0"/>
              </a:rPr>
              <a:t>This example shows how a recent UTI was identified. </a:t>
            </a:r>
          </a:p>
        </p:txBody>
      </p:sp>
      <p:sp>
        <p:nvSpPr>
          <p:cNvPr id="15" name="TextBox 14">
            <a:extLst>
              <a:ext uri="{FF2B5EF4-FFF2-40B4-BE49-F238E27FC236}">
                <a16:creationId xmlns:a16="http://schemas.microsoft.com/office/drawing/2014/main" id="{15BC3B92-797D-0D90-2085-50F69B48D572}"/>
              </a:ext>
            </a:extLst>
          </p:cNvPr>
          <p:cNvSpPr txBox="1"/>
          <p:nvPr/>
        </p:nvSpPr>
        <p:spPr>
          <a:xfrm>
            <a:off x="7366430" y="1427855"/>
            <a:ext cx="4327120"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59A00"/>
                </a:solidFill>
                <a:effectLst/>
                <a:uLnTx/>
                <a:uFillTx/>
                <a:latin typeface="Arial" panose="020B0604020202020204" pitchFamily="34" charset="0"/>
                <a:ea typeface="+mn-ea"/>
                <a:cs typeface="Arial" panose="020B0604020202020204" pitchFamily="34" charset="0"/>
              </a:rPr>
              <a:t>AT also supports Jennifer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Providing reassurance help is on hand when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a carer’s dashboard for her sister which also provides reassurance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Identification of changes to routine or pattern and alerts to highlight these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can be personalised to the person and relevant sensors installed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Identifying issues has been able to prevent Jennifer experiencing acute symptoms of a UTI and helping prevent further hospital admissions</a:t>
            </a:r>
          </a:p>
        </p:txBody>
      </p:sp>
      <p:grpSp>
        <p:nvGrpSpPr>
          <p:cNvPr id="16" name="Group 15">
            <a:extLst>
              <a:ext uri="{FF2B5EF4-FFF2-40B4-BE49-F238E27FC236}">
                <a16:creationId xmlns:a16="http://schemas.microsoft.com/office/drawing/2014/main" id="{B2685005-FB9A-40A6-122A-28A615DAF99B}"/>
              </a:ext>
            </a:extLst>
          </p:cNvPr>
          <p:cNvGrpSpPr/>
          <p:nvPr/>
        </p:nvGrpSpPr>
        <p:grpSpPr>
          <a:xfrm>
            <a:off x="335560" y="2292318"/>
            <a:ext cx="6598640" cy="2056377"/>
            <a:chOff x="1048966" y="1468072"/>
            <a:chExt cx="8646618" cy="3101556"/>
          </a:xfrm>
        </p:grpSpPr>
        <p:pic>
          <p:nvPicPr>
            <p:cNvPr id="17" name="Picture 16">
              <a:extLst>
                <a:ext uri="{FF2B5EF4-FFF2-40B4-BE49-F238E27FC236}">
                  <a16:creationId xmlns:a16="http://schemas.microsoft.com/office/drawing/2014/main" id="{DB845AA8-36A0-3D21-4277-BAC448376519}"/>
                </a:ext>
              </a:extLst>
            </p:cNvPr>
            <p:cNvPicPr>
              <a:picLocks noChangeAspect="1"/>
            </p:cNvPicPr>
            <p:nvPr/>
          </p:nvPicPr>
          <p:blipFill>
            <a:blip r:embed="rId2"/>
            <a:stretch>
              <a:fillRect/>
            </a:stretch>
          </p:blipFill>
          <p:spPr>
            <a:xfrm>
              <a:off x="1048966" y="1468072"/>
              <a:ext cx="4709406" cy="3052137"/>
            </a:xfrm>
            <a:prstGeom prst="rect">
              <a:avLst/>
            </a:prstGeom>
          </p:spPr>
        </p:pic>
        <p:pic>
          <p:nvPicPr>
            <p:cNvPr id="18" name="Picture 17">
              <a:extLst>
                <a:ext uri="{FF2B5EF4-FFF2-40B4-BE49-F238E27FC236}">
                  <a16:creationId xmlns:a16="http://schemas.microsoft.com/office/drawing/2014/main" id="{33054385-DC3B-3B98-A6DA-3430DD51D256}"/>
                </a:ext>
              </a:extLst>
            </p:cNvPr>
            <p:cNvPicPr>
              <a:picLocks noChangeAspect="1"/>
            </p:cNvPicPr>
            <p:nvPr/>
          </p:nvPicPr>
          <p:blipFill>
            <a:blip r:embed="rId3"/>
            <a:stretch>
              <a:fillRect/>
            </a:stretch>
          </p:blipFill>
          <p:spPr>
            <a:xfrm>
              <a:off x="6376098" y="1494374"/>
              <a:ext cx="3319486" cy="3075254"/>
            </a:xfrm>
            <a:prstGeom prst="rect">
              <a:avLst/>
            </a:prstGeom>
          </p:spPr>
        </p:pic>
        <p:cxnSp>
          <p:nvCxnSpPr>
            <p:cNvPr id="19" name="Straight Arrow Connector 18">
              <a:extLst>
                <a:ext uri="{FF2B5EF4-FFF2-40B4-BE49-F238E27FC236}">
                  <a16:creationId xmlns:a16="http://schemas.microsoft.com/office/drawing/2014/main" id="{F1A6A897-ABDA-817E-9298-A88CE2E7FB6F}"/>
                </a:ext>
              </a:extLst>
            </p:cNvPr>
            <p:cNvCxnSpPr>
              <a:cxnSpLocks/>
            </p:cNvCxnSpPr>
            <p:nvPr/>
          </p:nvCxnSpPr>
          <p:spPr>
            <a:xfrm flipV="1">
              <a:off x="6669246" y="2479995"/>
              <a:ext cx="2097248" cy="102136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C784DFC-9E4F-BD46-932D-1F29A75C30B3}"/>
                </a:ext>
              </a:extLst>
            </p:cNvPr>
            <p:cNvCxnSpPr>
              <a:cxnSpLocks/>
            </p:cNvCxnSpPr>
            <p:nvPr/>
          </p:nvCxnSpPr>
          <p:spPr>
            <a:xfrm>
              <a:off x="2778153" y="2407640"/>
              <a:ext cx="1911293" cy="116607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D09891-670E-A44C-9ABF-C9CBAC3E2AF3}"/>
                </a:ext>
              </a:extLst>
            </p:cNvPr>
            <p:cNvSpPr/>
            <p:nvPr/>
          </p:nvSpPr>
          <p:spPr>
            <a:xfrm>
              <a:off x="2592199" y="1996580"/>
              <a:ext cx="617726" cy="2340528"/>
            </a:xfrm>
            <a:prstGeom prst="rect">
              <a:avLst/>
            </a:prstGeom>
            <a:solidFill>
              <a:srgbClr val="FFC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246A6B7-5650-D0CB-AC41-77161DF34C78}"/>
                </a:ext>
              </a:extLst>
            </p:cNvPr>
            <p:cNvSpPr/>
            <p:nvPr/>
          </p:nvSpPr>
          <p:spPr>
            <a:xfrm>
              <a:off x="3209925" y="1996580"/>
              <a:ext cx="405730" cy="234052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7209FEC-9343-1147-0148-43AB9F14C340}"/>
                </a:ext>
              </a:extLst>
            </p:cNvPr>
            <p:cNvSpPr/>
            <p:nvPr/>
          </p:nvSpPr>
          <p:spPr>
            <a:xfrm>
              <a:off x="7717870" y="2043113"/>
              <a:ext cx="751788" cy="2438399"/>
            </a:xfrm>
            <a:prstGeom prst="rect">
              <a:avLst/>
            </a:prstGeom>
            <a:solidFill>
              <a:srgbClr val="FFC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1A07851-58EE-1450-FCDE-5B1A7ECC4472}"/>
                </a:ext>
              </a:extLst>
            </p:cNvPr>
            <p:cNvSpPr/>
            <p:nvPr/>
          </p:nvSpPr>
          <p:spPr>
            <a:xfrm>
              <a:off x="8469658" y="2043112"/>
              <a:ext cx="505273" cy="2438399"/>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254F698-9CEB-4031-02B7-6E697D0F5DBF}"/>
                </a:ext>
              </a:extLst>
            </p:cNvPr>
            <p:cNvSpPr/>
            <p:nvPr/>
          </p:nvSpPr>
          <p:spPr>
            <a:xfrm>
              <a:off x="8703920" y="2740818"/>
              <a:ext cx="249525" cy="1704975"/>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2C322A7-8053-4C82-180B-82FF275C9544}"/>
                </a:ext>
              </a:extLst>
            </p:cNvPr>
            <p:cNvSpPr/>
            <p:nvPr/>
          </p:nvSpPr>
          <p:spPr>
            <a:xfrm rot="5400000">
              <a:off x="8700094" y="4228164"/>
              <a:ext cx="257175" cy="249524"/>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23DD15F5-12AB-7257-ED65-01B1E1E0D89D}"/>
              </a:ext>
            </a:extLst>
          </p:cNvPr>
          <p:cNvSpPr txBox="1"/>
          <p:nvPr/>
        </p:nvSpPr>
        <p:spPr>
          <a:xfrm>
            <a:off x="335560" y="4562364"/>
            <a:ext cx="419449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959A00"/>
                </a:solidFill>
                <a:effectLst/>
                <a:uLnTx/>
                <a:uFillTx/>
                <a:latin typeface="Arial" panose="020B0604020202020204" pitchFamily="34" charset="0"/>
                <a:ea typeface="+mn-ea"/>
                <a:cs typeface="Arial" panose="020B0604020202020204" pitchFamily="34" charset="0"/>
              </a:rPr>
              <a:t>Alerts were received at the point mobility showed a sharp decline and toilet use increased, indicative of an infection settling. </a:t>
            </a:r>
            <a:r>
              <a:rPr lang="en-GB" sz="1400" dirty="0">
                <a:solidFill>
                  <a:prstClr val="black"/>
                </a:solidFill>
                <a:latin typeface="Arial" panose="020B0604020202020204" pitchFamily="34" charset="0"/>
                <a:cs typeface="Arial" panose="020B0604020202020204" pitchFamily="34" charset="0"/>
              </a:rPr>
              <a:t>Early contact was made following alerts and family contacted the GP for a</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ntibiotics</a:t>
            </a:r>
            <a:r>
              <a:rPr lang="en-GB" sz="1400" dirty="0">
                <a:solidFill>
                  <a:prstClr val="black"/>
                </a:solidFill>
                <a:latin typeface="Arial" panose="020B0604020202020204" pitchFamily="34" charset="0"/>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Jennifer made a quick recovery following this and returned to baseline levels for toilet use and mobility. </a:t>
            </a:r>
          </a:p>
        </p:txBody>
      </p:sp>
      <p:sp>
        <p:nvSpPr>
          <p:cNvPr id="31" name="TextBox 30">
            <a:extLst>
              <a:ext uri="{FF2B5EF4-FFF2-40B4-BE49-F238E27FC236}">
                <a16:creationId xmlns:a16="http://schemas.microsoft.com/office/drawing/2014/main" id="{54513661-0D43-754F-E36D-1B3BD60E9F1C}"/>
              </a:ext>
            </a:extLst>
          </p:cNvPr>
          <p:cNvSpPr txBox="1"/>
          <p:nvPr/>
        </p:nvSpPr>
        <p:spPr>
          <a:xfrm>
            <a:off x="4821996" y="4440916"/>
            <a:ext cx="6111921" cy="172213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600" b="1" i="0" u="none" strike="noStrike" kern="100" cap="none" spc="0" normalizeH="0" baseline="0" noProof="0" dirty="0">
                <a:ln>
                  <a:noFill/>
                </a:ln>
                <a:solidFill>
                  <a:srgbClr val="959A00"/>
                </a:solidFill>
                <a:effectLst/>
                <a:uLnTx/>
                <a:uFillTx/>
                <a:latin typeface="Arial" panose="020B0604020202020204" pitchFamily="34" charset="0"/>
                <a:ea typeface="Calibri" panose="020F0502020204030204" pitchFamily="34" charset="0"/>
                <a:cs typeface="Arial" panose="020B0604020202020204" pitchFamily="34" charset="0"/>
              </a:rPr>
              <a:t>Intervention</a:t>
            </a:r>
            <a:r>
              <a:rPr kumimoji="0" lang="en-GB" sz="1400" b="1" i="0" u="none" strike="noStrike" kern="100" cap="none" spc="0" normalizeH="0" baseline="0" noProof="0" dirty="0">
                <a:ln>
                  <a:noFill/>
                </a:ln>
                <a:solidFill>
                  <a:srgbClr val="959A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1600" b="1" i="0" u="none" strike="noStrike" kern="100" cap="none" spc="0" normalizeH="0" baseline="0" noProof="0" dirty="0">
                <a:ln>
                  <a:noFill/>
                </a:ln>
                <a:solidFill>
                  <a:srgbClr val="959A00"/>
                </a:solidFill>
                <a:effectLst/>
                <a:uLnTx/>
                <a:uFillTx/>
                <a:latin typeface="Arial" panose="020B0604020202020204" pitchFamily="34" charset="0"/>
                <a:ea typeface="Calibri" panose="020F0502020204030204" pitchFamily="34" charset="0"/>
                <a:cs typeface="Arial" panose="020B0604020202020204" pitchFamily="34" charset="0"/>
              </a:rPr>
              <a:t>Outcome</a:t>
            </a:r>
            <a:endParaRPr kumimoji="0" lang="en-GB"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Motion sensors in all rooms	       Resident feels safe and supported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Smart plugs on microwave and kettle    No further hospital admissions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Fridge sensor		       Reassurance for her and her sister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Front and back door sensors	       Early identification to resolve issues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Toilet flush sensor 		       Automatic alerts generated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Access to the carer’s dashboard	       Health and wellbeing maintained</a:t>
            </a:r>
          </a:p>
        </p:txBody>
      </p:sp>
      <p:pic>
        <p:nvPicPr>
          <p:cNvPr id="33" name="Picture 32">
            <a:extLst>
              <a:ext uri="{FF2B5EF4-FFF2-40B4-BE49-F238E27FC236}">
                <a16:creationId xmlns:a16="http://schemas.microsoft.com/office/drawing/2014/main" id="{2C576DB8-DE43-8427-05C2-0EF9FC899F0D}"/>
              </a:ext>
              <a:ext uri="{C183D7F6-B498-43B3-948B-1728B52AA6E4}">
                <adec:decorative xmlns:adec="http://schemas.microsoft.com/office/drawing/2017/decorative" val="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067682" y="5277677"/>
            <a:ext cx="2124460" cy="1584963"/>
          </a:xfrm>
          <a:prstGeom prst="rect">
            <a:avLst/>
          </a:prstGeom>
        </p:spPr>
      </p:pic>
      <p:pic>
        <p:nvPicPr>
          <p:cNvPr id="35" name="Picture 34" descr="A black and white logo&#10;&#10;Description automatically generated">
            <a:extLst>
              <a:ext uri="{FF2B5EF4-FFF2-40B4-BE49-F238E27FC236}">
                <a16:creationId xmlns:a16="http://schemas.microsoft.com/office/drawing/2014/main" id="{FD94E3D0-5E1B-1466-B322-DD7948F48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8789" y="340569"/>
            <a:ext cx="1762245" cy="1050435"/>
          </a:xfrm>
          <a:prstGeom prst="rect">
            <a:avLst/>
          </a:prstGeom>
        </p:spPr>
      </p:pic>
      <p:pic>
        <p:nvPicPr>
          <p:cNvPr id="37" name="Picture 36" descr="A close up of a logo&#10;&#10;Description automatically generated">
            <a:extLst>
              <a:ext uri="{FF2B5EF4-FFF2-40B4-BE49-F238E27FC236}">
                <a16:creationId xmlns:a16="http://schemas.microsoft.com/office/drawing/2014/main" id="{A7AA59BA-B213-911D-1F52-5B62986D72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957" y="512317"/>
            <a:ext cx="1846129" cy="501800"/>
          </a:xfrm>
          <a:prstGeom prst="rect">
            <a:avLst/>
          </a:prstGeom>
        </p:spPr>
      </p:pic>
      <p:sp>
        <p:nvSpPr>
          <p:cNvPr id="4" name="TextBox 3">
            <a:extLst>
              <a:ext uri="{FF2B5EF4-FFF2-40B4-BE49-F238E27FC236}">
                <a16:creationId xmlns:a16="http://schemas.microsoft.com/office/drawing/2014/main" id="{4DB47B1D-33E0-7DDD-1D2C-93A1E3AD70E6}"/>
              </a:ext>
            </a:extLst>
          </p:cNvPr>
          <p:cNvSpPr txBox="1"/>
          <p:nvPr/>
        </p:nvSpPr>
        <p:spPr>
          <a:xfrm>
            <a:off x="335560" y="6410270"/>
            <a:ext cx="622882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Hertfordshire County Council 2025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9964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66D074-2509-3199-9714-65E154615BF8}"/>
              </a:ext>
            </a:extLst>
          </p:cNvPr>
          <p:cNvSpPr/>
          <p:nvPr/>
        </p:nvSpPr>
        <p:spPr>
          <a:xfrm>
            <a:off x="-234893" y="478172"/>
            <a:ext cx="8590327" cy="1333850"/>
          </a:xfrm>
          <a:prstGeom prst="roundRect">
            <a:avLst/>
          </a:prstGeom>
          <a:solidFill>
            <a:srgbClr val="E75197"/>
          </a:solidFill>
          <a:ln>
            <a:solidFill>
              <a:srgbClr val="E75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dirty="0">
                <a:solidFill>
                  <a:schemeClr val="tx1"/>
                </a:solidFill>
                <a:latin typeface="Arial" panose="020B0604020202020204" pitchFamily="34" charset="0"/>
                <a:cs typeface="Arial" panose="020B0604020202020204" pitchFamily="34" charset="0"/>
              </a:rPr>
              <a:t>     </a:t>
            </a:r>
            <a:r>
              <a:rPr lang="en-GB" sz="4000" dirty="0">
                <a:solidFill>
                  <a:schemeClr val="bg1">
                    <a:lumMod val="95000"/>
                  </a:schemeClr>
                </a:solidFill>
                <a:latin typeface="Arial" panose="020B0604020202020204" pitchFamily="34" charset="0"/>
                <a:cs typeface="Arial" panose="020B0604020202020204" pitchFamily="34" charset="0"/>
              </a:rPr>
              <a:t>Improved outcomes for residents</a:t>
            </a:r>
          </a:p>
        </p:txBody>
      </p:sp>
      <p:pic>
        <p:nvPicPr>
          <p:cNvPr id="8" name="Picture 7">
            <a:extLst>
              <a:ext uri="{FF2B5EF4-FFF2-40B4-BE49-F238E27FC236}">
                <a16:creationId xmlns:a16="http://schemas.microsoft.com/office/drawing/2014/main" id="{51289D45-22D5-3F79-AD5A-5814B0F5C009}"/>
              </a:ex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pic>
        <p:nvPicPr>
          <p:cNvPr id="9" name="Picture 8">
            <a:extLst>
              <a:ext uri="{FF2B5EF4-FFF2-40B4-BE49-F238E27FC236}">
                <a16:creationId xmlns:a16="http://schemas.microsoft.com/office/drawing/2014/main" id="{76EEBBD6-E9C8-A551-AE30-6EBAD9519202}"/>
              </a:ext>
            </a:extLst>
          </p:cNvPr>
          <p:cNvPicPr>
            <a:picLocks noChangeAspect="1"/>
          </p:cNvPicPr>
          <p:nvPr/>
        </p:nvPicPr>
        <p:blipFill>
          <a:blip r:embed="rId3"/>
          <a:stretch>
            <a:fillRect/>
          </a:stretch>
        </p:blipFill>
        <p:spPr>
          <a:xfrm>
            <a:off x="374951" y="6070896"/>
            <a:ext cx="2842382" cy="667062"/>
          </a:xfrm>
          <a:prstGeom prst="rect">
            <a:avLst/>
          </a:prstGeom>
        </p:spPr>
      </p:pic>
      <p:pic>
        <p:nvPicPr>
          <p:cNvPr id="10" name="Picture 9" descr="A black and white logo">
            <a:extLst>
              <a:ext uri="{FF2B5EF4-FFF2-40B4-BE49-F238E27FC236}">
                <a16:creationId xmlns:a16="http://schemas.microsoft.com/office/drawing/2014/main" id="{9E125AA9-302D-1014-E172-5ADF4D11A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664" y="464570"/>
            <a:ext cx="2361134" cy="1297709"/>
          </a:xfrm>
          <a:prstGeom prst="rect">
            <a:avLst/>
          </a:prstGeom>
        </p:spPr>
      </p:pic>
      <p:sp>
        <p:nvSpPr>
          <p:cNvPr id="11" name="Subtitle 2">
            <a:extLst>
              <a:ext uri="{FF2B5EF4-FFF2-40B4-BE49-F238E27FC236}">
                <a16:creationId xmlns:a16="http://schemas.microsoft.com/office/drawing/2014/main" id="{D8A4F3A4-11B1-EC14-27A1-8BFADD34D53D}"/>
              </a:ext>
            </a:extLst>
          </p:cNvPr>
          <p:cNvSpPr txBox="1">
            <a:spLocks/>
          </p:cNvSpPr>
          <p:nvPr/>
        </p:nvSpPr>
        <p:spPr>
          <a:xfrm>
            <a:off x="394020" y="1715619"/>
            <a:ext cx="5422472" cy="457595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25400" algn="l"/>
            <a:endParaRPr lang="en-GB" sz="2000" b="1" dirty="0">
              <a:solidFill>
                <a:srgbClr val="000000"/>
              </a:solidFill>
              <a:latin typeface="Arial" panose="020B0604020202020204" pitchFamily="34" charset="0"/>
              <a:cs typeface="Arial" panose="020B0604020202020204" pitchFamily="34" charset="0"/>
            </a:endParaRPr>
          </a:p>
          <a:p>
            <a:pPr marR="25400" algn="l"/>
            <a:r>
              <a:rPr lang="en-GB" b="1" dirty="0">
                <a:solidFill>
                  <a:srgbClr val="000000"/>
                </a:solidFill>
                <a:latin typeface="Arial"/>
                <a:cs typeface="Arial"/>
              </a:rPr>
              <a:t>Residents</a:t>
            </a:r>
            <a:br>
              <a:rPr lang="en-GB" sz="2800" b="1" dirty="0">
                <a:solidFill>
                  <a:srgbClr val="000000"/>
                </a:solidFill>
                <a:latin typeface="Arial"/>
                <a:cs typeface="Arial"/>
              </a:rPr>
            </a:br>
            <a:endParaRPr lang="en-GB" sz="2800" b="1" dirty="0">
              <a:solidFill>
                <a:srgbClr val="000000"/>
              </a:solidFill>
              <a:latin typeface="Arial"/>
              <a:cs typeface="Arial"/>
            </a:endParaRPr>
          </a:p>
          <a:p>
            <a:pPr marL="285750" marR="25400" indent="-285750" algn="l">
              <a:buFont typeface="Wingdings" panose="05000000000000000000" pitchFamily="2" charset="2"/>
              <a:buChar char="ü"/>
            </a:pPr>
            <a:r>
              <a:rPr lang="en-GB" dirty="0">
                <a:solidFill>
                  <a:srgbClr val="000000"/>
                </a:solidFill>
                <a:latin typeface="Arial"/>
                <a:cs typeface="Arial"/>
              </a:rPr>
              <a:t>Maintaining independence </a:t>
            </a:r>
            <a:endParaRPr lang="en-GB" dirty="0">
              <a:solidFill>
                <a:srgbClr val="000000"/>
              </a:solidFill>
              <a:latin typeface="Arial" panose="020B0604020202020204" pitchFamily="34" charset="0"/>
              <a:cs typeface="Arial" panose="020B0604020202020204" pitchFamily="34" charset="0"/>
            </a:endParaRPr>
          </a:p>
          <a:p>
            <a:pPr marL="285750" marR="25400" indent="-285750" algn="l">
              <a:buFont typeface="Wingdings" panose="05000000000000000000" pitchFamily="2" charset="2"/>
              <a:buChar char="ü"/>
            </a:pPr>
            <a:r>
              <a:rPr lang="en-GB" dirty="0">
                <a:solidFill>
                  <a:srgbClr val="000000"/>
                </a:solidFill>
                <a:latin typeface="Arial"/>
                <a:cs typeface="Arial"/>
              </a:rPr>
              <a:t>Remaining at home</a:t>
            </a:r>
          </a:p>
          <a:p>
            <a:pPr marL="285750" marR="25400" indent="-285750" algn="l">
              <a:buFont typeface="Wingdings" panose="05000000000000000000" pitchFamily="2" charset="2"/>
              <a:buChar char="ü"/>
            </a:pPr>
            <a:r>
              <a:rPr lang="en-GB" dirty="0">
                <a:solidFill>
                  <a:srgbClr val="000000"/>
                </a:solidFill>
                <a:latin typeface="Arial"/>
                <a:cs typeface="Arial"/>
              </a:rPr>
              <a:t>Positive impact on health and well being</a:t>
            </a:r>
          </a:p>
          <a:p>
            <a:pPr marL="285750" marR="25400" indent="-285750" algn="l">
              <a:buFont typeface="Wingdings" panose="05000000000000000000" pitchFamily="2" charset="2"/>
              <a:buChar char="ü"/>
            </a:pPr>
            <a:r>
              <a:rPr lang="en-GB" dirty="0">
                <a:solidFill>
                  <a:srgbClr val="000000"/>
                </a:solidFill>
                <a:latin typeface="Arial"/>
                <a:cs typeface="Arial"/>
              </a:rPr>
              <a:t>Working preventatively to support residents and being able to update care providers</a:t>
            </a:r>
          </a:p>
          <a:p>
            <a:pPr marR="25400" algn="l"/>
            <a:endParaRPr lang="en-GB" sz="2800"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3976A6A-9A1E-0645-6094-E8A9312FF155}"/>
              </a:ext>
            </a:extLst>
          </p:cNvPr>
          <p:cNvSpPr txBox="1">
            <a:spLocks/>
          </p:cNvSpPr>
          <p:nvPr/>
        </p:nvSpPr>
        <p:spPr>
          <a:xfrm>
            <a:off x="5800416" y="2083508"/>
            <a:ext cx="5825250" cy="38810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25400" algn="l"/>
            <a:r>
              <a:rPr lang="en-GB" b="1" dirty="0">
                <a:solidFill>
                  <a:srgbClr val="000000"/>
                </a:solidFill>
                <a:latin typeface="Arial"/>
                <a:cs typeface="Arial"/>
              </a:rPr>
              <a:t>Hertfordshire County Council</a:t>
            </a:r>
            <a:br>
              <a:rPr lang="en-GB" sz="2800" b="1" dirty="0">
                <a:solidFill>
                  <a:srgbClr val="000000"/>
                </a:solidFill>
                <a:latin typeface="Arial"/>
                <a:cs typeface="Arial"/>
              </a:rPr>
            </a:br>
            <a:endParaRPr lang="en-GB" sz="2800" b="1" dirty="0">
              <a:solidFill>
                <a:srgbClr val="000000"/>
              </a:solidFill>
              <a:latin typeface="Arial"/>
              <a:cs typeface="Arial"/>
            </a:endParaRPr>
          </a:p>
          <a:p>
            <a:pPr marL="285750" marR="25400" indent="-285750" algn="l">
              <a:buFont typeface="Wingdings" panose="05000000000000000000" pitchFamily="2" charset="2"/>
              <a:buChar char="ü"/>
            </a:pPr>
            <a:r>
              <a:rPr lang="en-GB" dirty="0">
                <a:solidFill>
                  <a:srgbClr val="000000"/>
                </a:solidFill>
                <a:latin typeface="Arial"/>
                <a:cs typeface="Arial"/>
              </a:rPr>
              <a:t>Cost savings by preventing a move/delay to a residential home</a:t>
            </a:r>
          </a:p>
          <a:p>
            <a:pPr marL="285750" marR="25400" indent="-285750" algn="l">
              <a:buFont typeface="Wingdings" panose="05000000000000000000" pitchFamily="2" charset="2"/>
              <a:buChar char="ü"/>
            </a:pPr>
            <a:r>
              <a:rPr lang="en-GB" dirty="0">
                <a:solidFill>
                  <a:srgbClr val="000000"/>
                </a:solidFill>
                <a:latin typeface="Arial"/>
                <a:cs typeface="Arial"/>
              </a:rPr>
              <a:t>Proportionate packages of care</a:t>
            </a:r>
          </a:p>
          <a:p>
            <a:pPr marL="285750" marR="25400" indent="-285750" algn="l">
              <a:buFont typeface="Wingdings" panose="05000000000000000000" pitchFamily="2" charset="2"/>
              <a:buChar char="ü"/>
            </a:pPr>
            <a:r>
              <a:rPr lang="en-GB" dirty="0">
                <a:solidFill>
                  <a:srgbClr val="000000"/>
                </a:solidFill>
                <a:latin typeface="Arial"/>
                <a:cs typeface="Arial"/>
              </a:rPr>
              <a:t>Support frontline workers in creating time efficiencies</a:t>
            </a:r>
          </a:p>
          <a:p>
            <a:pPr marL="285750" marR="25400" indent="-285750" algn="l">
              <a:buFont typeface="Wingdings" panose="05000000000000000000" pitchFamily="2" charset="2"/>
              <a:buChar char="ü"/>
            </a:pPr>
            <a:r>
              <a:rPr lang="en-GB" dirty="0">
                <a:solidFill>
                  <a:srgbClr val="000000"/>
                </a:solidFill>
                <a:latin typeface="Arial"/>
                <a:cs typeface="Arial"/>
              </a:rPr>
              <a:t>Insights and evidence-based conversations</a:t>
            </a:r>
          </a:p>
          <a:p>
            <a:pPr marL="1200150" marR="25400" lvl="2" indent="-285750" algn="l">
              <a:buFont typeface="Wingdings" panose="05000000000000000000" pitchFamily="2" charset="2"/>
              <a:buChar char="ü"/>
            </a:pPr>
            <a:endParaRPr lang="en-GB" dirty="0">
              <a:solidFill>
                <a:srgbClr val="000000"/>
              </a:solidFill>
              <a:highlight>
                <a:srgbClr val="FFFF00"/>
              </a:highlight>
              <a:latin typeface="Arial" panose="020B0604020202020204" pitchFamily="34" charset="0"/>
              <a:cs typeface="Arial" panose="020B0604020202020204" pitchFamily="34" charset="0"/>
            </a:endParaRPr>
          </a:p>
          <a:p>
            <a:pPr marL="285750" marR="25400" indent="-285750" algn="l">
              <a:buFont typeface="Wingdings" panose="05000000000000000000" pitchFamily="2" charset="2"/>
              <a:buChar char="ü"/>
            </a:pPr>
            <a:endParaRPr lang="en-GB" sz="2000" dirty="0">
              <a:solidFill>
                <a:srgbClr val="000000"/>
              </a:solidFill>
              <a:latin typeface="Arial" panose="020B0604020202020204" pitchFamily="34" charset="0"/>
              <a:cs typeface="Arial" panose="020B0604020202020204" pitchFamily="34" charset="0"/>
            </a:endParaRPr>
          </a:p>
          <a:p>
            <a:pPr marL="285750" marR="25400" indent="-285750" algn="l">
              <a:buFont typeface="Wingdings" panose="05000000000000000000" pitchFamily="2" charset="2"/>
              <a:buChar char="ü"/>
            </a:pPr>
            <a:endParaRPr lang="en-GB" sz="2000" dirty="0">
              <a:solidFill>
                <a:srgbClr val="000000"/>
              </a:solidFill>
              <a:latin typeface="Arial" panose="020B0604020202020204" pitchFamily="34" charset="0"/>
              <a:cs typeface="Arial" panose="020B0604020202020204" pitchFamily="34" charset="0"/>
            </a:endParaRPr>
          </a:p>
          <a:p>
            <a:pPr marL="285750" marR="25400" indent="-285750" algn="l">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R="25400" algn="l"/>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57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AAC931-249D-1DAE-C570-05E98C7FAE31}"/>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a:xfrm>
            <a:off x="3932773" y="860245"/>
            <a:ext cx="4348078" cy="3243903"/>
          </a:xfrm>
          <a:prstGeom prst="rect">
            <a:avLst/>
          </a:prstGeom>
        </p:spPr>
      </p:pic>
      <p:sp>
        <p:nvSpPr>
          <p:cNvPr id="3" name="Text Placeholder 3">
            <a:extLst>
              <a:ext uri="{FF2B5EF4-FFF2-40B4-BE49-F238E27FC236}">
                <a16:creationId xmlns:a16="http://schemas.microsoft.com/office/drawing/2014/main" id="{2E40E1A0-7457-9B4E-2799-C8F01D06C994}"/>
              </a:ext>
            </a:extLst>
          </p:cNvPr>
          <p:cNvSpPr txBox="1">
            <a:spLocks/>
          </p:cNvSpPr>
          <p:nvPr/>
        </p:nvSpPr>
        <p:spPr>
          <a:xfrm>
            <a:off x="4156695" y="3910892"/>
            <a:ext cx="3878610" cy="9334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GB" sz="1800">
                <a:solidFill>
                  <a:srgbClr val="959A00"/>
                </a:solidFill>
                <a:latin typeface="Arial" panose="020B0604020202020204" pitchFamily="34" charset="0"/>
                <a:cs typeface="Arial" panose="020B0604020202020204" pitchFamily="34" charset="0"/>
              </a:rPr>
              <a:t>Creating a cleaner, greener, healthier Hertfordshire</a:t>
            </a:r>
            <a:endParaRPr lang="en-GB" sz="1800" dirty="0">
              <a:solidFill>
                <a:srgbClr val="959A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926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B00D016AC0FB4EAA39A78F794ED6A6" ma:contentTypeVersion="17" ma:contentTypeDescription="Create a new document." ma:contentTypeScope="" ma:versionID="a6f37197685e03e3aac7cb46f9fc1570">
  <xsd:schema xmlns:xsd="http://www.w3.org/2001/XMLSchema" xmlns:xs="http://www.w3.org/2001/XMLSchema" xmlns:p="http://schemas.microsoft.com/office/2006/metadata/properties" xmlns:ns2="73e78a7d-6711-4f6a-a23d-c0dab8086c22" xmlns:ns3="c73b4a5a-10f1-48f1-9e31-5162ac08ef4b" targetNamespace="http://schemas.microsoft.com/office/2006/metadata/properties" ma:root="true" ma:fieldsID="e463aa4844156122adb134add8476693" ns2:_="" ns3:_="">
    <xsd:import namespace="73e78a7d-6711-4f6a-a23d-c0dab8086c22"/>
    <xsd:import namespace="c73b4a5a-10f1-48f1-9e31-5162ac08ef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78a7d-6711-4f6a-a23d-c0dab8086c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961e8d4-cb61-42a0-b593-48787eaf65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3b4a5a-10f1-48f1-9e31-5162ac08ef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67e5103-d640-4c55-ab8a-a018f9b704b6}" ma:internalName="TaxCatchAll" ma:showField="CatchAllData" ma:web="c73b4a5a-10f1-48f1-9e31-5162ac08ef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73b4a5a-10f1-48f1-9e31-5162ac08ef4b" xsi:nil="true"/>
    <lcf76f155ced4ddcb4097134ff3c332f xmlns="73e78a7d-6711-4f6a-a23d-c0dab8086c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D1C304-D695-41E7-BE18-5FBB56DAA9D7}"/>
</file>

<file path=customXml/itemProps2.xml><?xml version="1.0" encoding="utf-8"?>
<ds:datastoreItem xmlns:ds="http://schemas.openxmlformats.org/officeDocument/2006/customXml" ds:itemID="{E13A3ED0-D3D0-49C3-A5FD-E32D525B615F}"/>
</file>

<file path=customXml/itemProps3.xml><?xml version="1.0" encoding="utf-8"?>
<ds:datastoreItem xmlns:ds="http://schemas.openxmlformats.org/officeDocument/2006/customXml" ds:itemID="{A20F9150-5BA1-498A-B85D-ED046BC8D8CC}"/>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otalTime>1488</TotalTime>
  <Words>807</Words>
  <Application>Microsoft Office PowerPoint</Application>
  <PresentationFormat>Widescreen</PresentationFormat>
  <Paragraphs>69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 Preventing hospital admission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 Kilby</dc:creator>
  <cp:lastModifiedBy>Sarah Scott-Foster</cp:lastModifiedBy>
  <cp:revision>4</cp:revision>
  <dcterms:created xsi:type="dcterms:W3CDTF">2025-02-20T12:28:40Z</dcterms:created>
  <dcterms:modified xsi:type="dcterms:W3CDTF">2025-03-12T14:33:35Z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0x01010089B00D016AC0FB4EAA39A78F794ED6A6</vt:lpwstr>
  </property>
</Properties>
</file>