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AV" ContentType="audio/x-wav"/>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1.xml" ContentType="application/vnd.openxmlformats-officedocument.drawingml.chart+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1" r:id="rId1"/>
    <p:sldMasterId id="2147483736" r:id="rId2"/>
  </p:sldMasterIdLst>
  <p:notesMasterIdLst>
    <p:notesMasterId r:id="rId86"/>
  </p:notesMasterIdLst>
  <p:handoutMasterIdLst>
    <p:handoutMasterId r:id="rId87"/>
  </p:handoutMasterIdLst>
  <p:sldIdLst>
    <p:sldId id="415" r:id="rId3"/>
    <p:sldId id="541" r:id="rId4"/>
    <p:sldId id="693" r:id="rId5"/>
    <p:sldId id="694" r:id="rId6"/>
    <p:sldId id="695" r:id="rId7"/>
    <p:sldId id="696" r:id="rId8"/>
    <p:sldId id="710" r:id="rId9"/>
    <p:sldId id="592" r:id="rId10"/>
    <p:sldId id="718" r:id="rId11"/>
    <p:sldId id="291" r:id="rId12"/>
    <p:sldId id="339" r:id="rId13"/>
    <p:sldId id="716" r:id="rId14"/>
    <p:sldId id="717" r:id="rId15"/>
    <p:sldId id="652" r:id="rId16"/>
    <p:sldId id="711" r:id="rId17"/>
    <p:sldId id="671" r:id="rId18"/>
    <p:sldId id="670" r:id="rId19"/>
    <p:sldId id="712" r:id="rId20"/>
    <p:sldId id="713" r:id="rId21"/>
    <p:sldId id="714" r:id="rId22"/>
    <p:sldId id="715" r:id="rId23"/>
    <p:sldId id="638" r:id="rId24"/>
    <p:sldId id="680" r:id="rId25"/>
    <p:sldId id="681" r:id="rId26"/>
    <p:sldId id="678" r:id="rId27"/>
    <p:sldId id="639" r:id="rId28"/>
    <p:sldId id="641" r:id="rId29"/>
    <p:sldId id="659" r:id="rId30"/>
    <p:sldId id="698" r:id="rId31"/>
    <p:sldId id="282" r:id="rId32"/>
    <p:sldId id="330" r:id="rId33"/>
    <p:sldId id="701" r:id="rId34"/>
    <p:sldId id="702" r:id="rId35"/>
    <p:sldId id="302" r:id="rId36"/>
    <p:sldId id="668" r:id="rId37"/>
    <p:sldId id="719" r:id="rId38"/>
    <p:sldId id="321" r:id="rId39"/>
    <p:sldId id="322" r:id="rId40"/>
    <p:sldId id="342" r:id="rId41"/>
    <p:sldId id="343" r:id="rId42"/>
    <p:sldId id="346" r:id="rId43"/>
    <p:sldId id="304" r:id="rId44"/>
    <p:sldId id="634" r:id="rId45"/>
    <p:sldId id="720" r:id="rId46"/>
    <p:sldId id="305" r:id="rId47"/>
    <p:sldId id="550" r:id="rId48"/>
    <p:sldId id="653" r:id="rId49"/>
    <p:sldId id="682" r:id="rId50"/>
    <p:sldId id="654" r:id="rId51"/>
    <p:sldId id="656" r:id="rId52"/>
    <p:sldId id="657" r:id="rId53"/>
    <p:sldId id="635" r:id="rId54"/>
    <p:sldId id="313" r:id="rId55"/>
    <p:sldId id="722" r:id="rId56"/>
    <p:sldId id="585" r:id="rId57"/>
    <p:sldId id="308" r:id="rId58"/>
    <p:sldId id="705" r:id="rId59"/>
    <p:sldId id="706" r:id="rId60"/>
    <p:sldId id="613" r:id="rId61"/>
    <p:sldId id="618" r:id="rId62"/>
    <p:sldId id="663" r:id="rId63"/>
    <p:sldId id="565" r:id="rId64"/>
    <p:sldId id="676" r:id="rId65"/>
    <p:sldId id="672" r:id="rId66"/>
    <p:sldId id="256" r:id="rId67"/>
    <p:sldId id="274" r:id="rId68"/>
    <p:sldId id="708" r:id="rId69"/>
    <p:sldId id="271" r:id="rId70"/>
    <p:sldId id="272" r:id="rId71"/>
    <p:sldId id="275" r:id="rId72"/>
    <p:sldId id="607" r:id="rId73"/>
    <p:sldId id="697" r:id="rId74"/>
    <p:sldId id="609" r:id="rId75"/>
    <p:sldId id="297" r:id="rId76"/>
    <p:sldId id="608" r:id="rId77"/>
    <p:sldId id="611" r:id="rId78"/>
    <p:sldId id="612" r:id="rId79"/>
    <p:sldId id="689" r:id="rId80"/>
    <p:sldId id="724" r:id="rId81"/>
    <p:sldId id="650" r:id="rId82"/>
    <p:sldId id="277" r:id="rId83"/>
    <p:sldId id="261" r:id="rId84"/>
    <p:sldId id="578" r:id="rId8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hilla Anurita (07H) NHS West Essex CCG" initials="RA(NWEC" lastIdx="1" clrIdx="0"/>
  <p:cmAuthor id="1" name="KG" initials="KG"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661" autoAdjust="0"/>
    <p:restoredTop sz="85037" autoAdjust="0"/>
  </p:normalViewPr>
  <p:slideViewPr>
    <p:cSldViewPr>
      <p:cViewPr varScale="1">
        <p:scale>
          <a:sx n="78" d="100"/>
          <a:sy n="78" d="100"/>
        </p:scale>
        <p:origin x="573" y="48"/>
      </p:cViewPr>
      <p:guideLst>
        <p:guide orient="horz" pos="2160"/>
        <p:guide pos="2880"/>
      </p:guideLst>
    </p:cSldViewPr>
  </p:slideViewPr>
  <p:outlineViewPr>
    <p:cViewPr>
      <p:scale>
        <a:sx n="33" d="100"/>
        <a:sy n="33" d="100"/>
      </p:scale>
      <p:origin x="0" y="-50706"/>
    </p:cViewPr>
  </p:outlineViewPr>
  <p:notesTextViewPr>
    <p:cViewPr>
      <p:scale>
        <a:sx n="3" d="2"/>
        <a:sy n="3" d="2"/>
      </p:scale>
      <p:origin x="0" y="0"/>
    </p:cViewPr>
  </p:notesTextViewPr>
  <p:sorterViewPr>
    <p:cViewPr varScale="1">
      <p:scale>
        <a:sx n="100" d="100"/>
        <a:sy n="100" d="100"/>
      </p:scale>
      <p:origin x="0" y="0"/>
    </p:cViewPr>
  </p:sorterViewPr>
  <p:notesViewPr>
    <p:cSldViewPr>
      <p:cViewPr>
        <p:scale>
          <a:sx n="80" d="100"/>
          <a:sy n="80" d="100"/>
        </p:scale>
        <p:origin x="-2080" y="81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800" b="0">
                <a:solidFill>
                  <a:schemeClr val="tx2">
                    <a:lumMod val="75000"/>
                  </a:schemeClr>
                </a:solidFill>
                <a:effectLst>
                  <a:outerShdw blurRad="38100" dist="38100" dir="2700000" algn="tl">
                    <a:srgbClr val="000000">
                      <a:alpha val="43137"/>
                    </a:srgbClr>
                  </a:outerShdw>
                </a:effectLst>
              </a:defRPr>
            </a:pPr>
            <a:r>
              <a:rPr lang="en-GB" sz="2800" b="0" dirty="0">
                <a:solidFill>
                  <a:srgbClr val="009999"/>
                </a:solidFill>
                <a:effectLst/>
                <a:latin typeface="News Gothic MT" panose="020B0504020203020204" pitchFamily="34" charset="0"/>
              </a:rPr>
              <a:t>Source of E coli Blood Stream Infections (England)</a:t>
            </a:r>
          </a:p>
        </c:rich>
      </c:tx>
      <c:layout>
        <c:manualLayout>
          <c:xMode val="edge"/>
          <c:yMode val="edge"/>
          <c:x val="0.114378706133955"/>
          <c:y val="0"/>
        </c:manualLayout>
      </c:layout>
      <c:overlay val="0"/>
    </c:title>
    <c:autoTitleDeleted val="0"/>
    <c:plotArea>
      <c:layout>
        <c:manualLayout>
          <c:layoutTarget val="inner"/>
          <c:xMode val="edge"/>
          <c:yMode val="edge"/>
          <c:x val="5.6219332111246897E-2"/>
          <c:y val="0.20892386734521701"/>
          <c:w val="0.41885670110728401"/>
          <c:h val="0.79107613265478305"/>
        </c:manualLayout>
      </c:layout>
      <c:pieChart>
        <c:varyColors val="1"/>
        <c:ser>
          <c:idx val="0"/>
          <c:order val="0"/>
          <c:tx>
            <c:strRef>
              <c:f>Sheet1!$B$1</c:f>
              <c:strCache>
                <c:ptCount val="1"/>
                <c:pt idx="0">
                  <c:v>Source of E coli Blood Stream Infections</c:v>
                </c:pt>
              </c:strCache>
            </c:strRef>
          </c:tx>
          <c:explosion val="25"/>
          <c:dLbls>
            <c:spPr>
              <a:noFill/>
              <a:ln>
                <a:noFill/>
              </a:ln>
              <a:effectLst/>
            </c:spPr>
            <c:txPr>
              <a:bodyPr/>
              <a:lstStyle/>
              <a:p>
                <a:pPr>
                  <a:defRPr sz="1400" b="1">
                    <a:latin typeface="+mj-lt"/>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Sheet1!$A$2:$A$7</c:f>
              <c:strCache>
                <c:ptCount val="6"/>
                <c:pt idx="0">
                  <c:v>Urine</c:v>
                </c:pt>
                <c:pt idx="1">
                  <c:v>Liver/ Gall Bladder</c:v>
                </c:pt>
                <c:pt idx="2">
                  <c:v>Stomach/Intestines</c:v>
                </c:pt>
                <c:pt idx="3">
                  <c:v>Unknown</c:v>
                </c:pt>
                <c:pt idx="4">
                  <c:v>Other</c:v>
                </c:pt>
                <c:pt idx="5">
                  <c:v>Lungs</c:v>
                </c:pt>
              </c:strCache>
            </c:strRef>
          </c:cat>
          <c:val>
            <c:numRef>
              <c:f>Sheet1!$B$2:$B$7</c:f>
              <c:numCache>
                <c:formatCode>0%</c:formatCode>
                <c:ptCount val="6"/>
                <c:pt idx="0">
                  <c:v>0.49</c:v>
                </c:pt>
                <c:pt idx="1">
                  <c:v>0.16</c:v>
                </c:pt>
                <c:pt idx="2">
                  <c:v>7.0000000000000007E-2</c:v>
                </c:pt>
                <c:pt idx="3">
                  <c:v>0.15</c:v>
                </c:pt>
                <c:pt idx="4">
                  <c:v>7.0000000000000007E-2</c:v>
                </c:pt>
                <c:pt idx="5">
                  <c:v>0.06</c:v>
                </c:pt>
              </c:numCache>
            </c:numRef>
          </c:val>
          <c:extLst>
            <c:ext xmlns:c16="http://schemas.microsoft.com/office/drawing/2014/chart" uri="{C3380CC4-5D6E-409C-BE32-E72D297353CC}">
              <c16:uniqueId val="{00000000-A7C7-4F99-8417-BA3D9FAC68D2}"/>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56612019960745097"/>
          <c:y val="0.25934607232762386"/>
          <c:w val="0.42506133577750627"/>
          <c:h val="0.65872758957728428"/>
        </c:manualLayout>
      </c:layout>
      <c:overlay val="0"/>
      <c:txPr>
        <a:bodyPr/>
        <a:lstStyle/>
        <a:p>
          <a:pPr>
            <a:defRPr>
              <a:latin typeface="+mj-lt"/>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D8C91C-1612-4E16-BD8B-C380159C6E6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AE11D59E-51B0-4CF8-984C-806387C4DF71}">
      <dgm:prSet phldrT="[Text]"/>
      <dgm:spPr/>
      <dgm:t>
        <a:bodyPr/>
        <a:lstStyle/>
        <a:p>
          <a:r>
            <a:rPr lang="en-US" dirty="0"/>
            <a:t>Organism</a:t>
          </a:r>
          <a:endParaRPr lang="en-GB" dirty="0"/>
        </a:p>
      </dgm:t>
    </dgm:pt>
    <dgm:pt modelId="{CE97A6F0-61E7-4464-A065-52B21060CB08}" type="parTrans" cxnId="{6CBA52FE-D161-49D4-9A8C-E2B7C3850E28}">
      <dgm:prSet/>
      <dgm:spPr/>
      <dgm:t>
        <a:bodyPr/>
        <a:lstStyle/>
        <a:p>
          <a:endParaRPr lang="en-GB"/>
        </a:p>
      </dgm:t>
    </dgm:pt>
    <dgm:pt modelId="{6D2B817B-EB74-4433-89FE-2EDB0C7A4D06}" type="sibTrans" cxnId="{6CBA52FE-D161-49D4-9A8C-E2B7C3850E28}">
      <dgm:prSet/>
      <dgm:spPr/>
      <dgm:t>
        <a:bodyPr/>
        <a:lstStyle/>
        <a:p>
          <a:endParaRPr lang="en-GB"/>
        </a:p>
      </dgm:t>
    </dgm:pt>
    <dgm:pt modelId="{D1A91345-185A-41D8-8E6F-645945E34926}">
      <dgm:prSet phldrT="[Text]"/>
      <dgm:spPr/>
      <dgm:t>
        <a:bodyPr/>
        <a:lstStyle/>
        <a:p>
          <a:r>
            <a:rPr lang="en-US" dirty="0"/>
            <a:t>Reservoir</a:t>
          </a:r>
          <a:endParaRPr lang="en-GB" dirty="0"/>
        </a:p>
      </dgm:t>
    </dgm:pt>
    <dgm:pt modelId="{2B3D667D-DF2D-440C-B879-9673286D618B}" type="parTrans" cxnId="{829905BD-B2EA-4B09-8289-E44291605581}">
      <dgm:prSet/>
      <dgm:spPr/>
      <dgm:t>
        <a:bodyPr/>
        <a:lstStyle/>
        <a:p>
          <a:endParaRPr lang="en-GB"/>
        </a:p>
      </dgm:t>
    </dgm:pt>
    <dgm:pt modelId="{E01FC4C1-F22E-475F-A5ED-7EDB5768EACB}" type="sibTrans" cxnId="{829905BD-B2EA-4B09-8289-E44291605581}">
      <dgm:prSet/>
      <dgm:spPr/>
      <dgm:t>
        <a:bodyPr/>
        <a:lstStyle/>
        <a:p>
          <a:endParaRPr lang="en-GB"/>
        </a:p>
      </dgm:t>
    </dgm:pt>
    <dgm:pt modelId="{DD280166-544E-43A4-A00E-500625D29BFC}">
      <dgm:prSet phldrT="[Text]"/>
      <dgm:spPr/>
      <dgm:t>
        <a:bodyPr/>
        <a:lstStyle/>
        <a:p>
          <a:r>
            <a:rPr lang="en-US" dirty="0"/>
            <a:t>Way out of the body</a:t>
          </a:r>
          <a:endParaRPr lang="en-GB" dirty="0"/>
        </a:p>
      </dgm:t>
    </dgm:pt>
    <dgm:pt modelId="{DCCB5079-5D6F-4DCF-A4EF-8E1959ADFB61}" type="parTrans" cxnId="{501A744A-359B-4FF5-9E76-043A2044270F}">
      <dgm:prSet/>
      <dgm:spPr/>
      <dgm:t>
        <a:bodyPr/>
        <a:lstStyle/>
        <a:p>
          <a:endParaRPr lang="en-GB"/>
        </a:p>
      </dgm:t>
    </dgm:pt>
    <dgm:pt modelId="{CCF305E9-2DD2-4A60-8D9B-FE2D1797272E}" type="sibTrans" cxnId="{501A744A-359B-4FF5-9E76-043A2044270F}">
      <dgm:prSet/>
      <dgm:spPr/>
      <dgm:t>
        <a:bodyPr/>
        <a:lstStyle/>
        <a:p>
          <a:endParaRPr lang="en-GB"/>
        </a:p>
      </dgm:t>
    </dgm:pt>
    <dgm:pt modelId="{A37C6765-9A27-4B57-82F3-879BD04DAC41}">
      <dgm:prSet phldrT="[Text]"/>
      <dgm:spPr/>
      <dgm:t>
        <a:bodyPr/>
        <a:lstStyle/>
        <a:p>
          <a:r>
            <a:rPr lang="en-US" dirty="0"/>
            <a:t>Method of spread</a:t>
          </a:r>
          <a:endParaRPr lang="en-GB" dirty="0"/>
        </a:p>
      </dgm:t>
    </dgm:pt>
    <dgm:pt modelId="{0D98435E-25F7-4780-A0CA-340DA7E3D1C6}" type="parTrans" cxnId="{1F078E00-E012-4A78-8C8B-4A53952BD092}">
      <dgm:prSet/>
      <dgm:spPr/>
      <dgm:t>
        <a:bodyPr/>
        <a:lstStyle/>
        <a:p>
          <a:endParaRPr lang="en-GB"/>
        </a:p>
      </dgm:t>
    </dgm:pt>
    <dgm:pt modelId="{616F08FE-6429-44B1-A447-8DAAD787A008}" type="sibTrans" cxnId="{1F078E00-E012-4A78-8C8B-4A53952BD092}">
      <dgm:prSet/>
      <dgm:spPr/>
      <dgm:t>
        <a:bodyPr/>
        <a:lstStyle/>
        <a:p>
          <a:endParaRPr lang="en-GB"/>
        </a:p>
      </dgm:t>
    </dgm:pt>
    <dgm:pt modelId="{83F05D53-86C4-4EED-9A79-E7A07F693EA7}">
      <dgm:prSet phldrT="[Text]"/>
      <dgm:spPr/>
      <dgm:t>
        <a:bodyPr/>
        <a:lstStyle/>
        <a:p>
          <a:r>
            <a:rPr lang="en-US" dirty="0"/>
            <a:t>Way into the body</a:t>
          </a:r>
          <a:endParaRPr lang="en-GB" dirty="0"/>
        </a:p>
      </dgm:t>
    </dgm:pt>
    <dgm:pt modelId="{CD0BA6E8-85B1-41D1-B2CB-3646F532DBC0}" type="parTrans" cxnId="{53E404FD-35BC-4FA9-B22E-C996903F871A}">
      <dgm:prSet/>
      <dgm:spPr/>
      <dgm:t>
        <a:bodyPr/>
        <a:lstStyle/>
        <a:p>
          <a:endParaRPr lang="en-GB"/>
        </a:p>
      </dgm:t>
    </dgm:pt>
    <dgm:pt modelId="{844C56B0-7A7F-43C1-96F8-8E679B8D2EE9}" type="sibTrans" cxnId="{53E404FD-35BC-4FA9-B22E-C996903F871A}">
      <dgm:prSet/>
      <dgm:spPr/>
      <dgm:t>
        <a:bodyPr/>
        <a:lstStyle/>
        <a:p>
          <a:endParaRPr lang="en-GB"/>
        </a:p>
      </dgm:t>
    </dgm:pt>
    <dgm:pt modelId="{A8087795-F1E6-4F16-9EC0-4C3ED5626BD2}">
      <dgm:prSet phldrT="[Text]"/>
      <dgm:spPr/>
      <dgm:t>
        <a:bodyPr/>
        <a:lstStyle/>
        <a:p>
          <a:r>
            <a:rPr lang="en-US" dirty="0"/>
            <a:t>Person at risk</a:t>
          </a:r>
          <a:endParaRPr lang="en-GB" dirty="0"/>
        </a:p>
      </dgm:t>
    </dgm:pt>
    <dgm:pt modelId="{BC681DEE-832B-4022-B323-9D1DEA1454A9}" type="parTrans" cxnId="{A1EA2B1B-ACB0-4B7E-963C-42FA487FC1E6}">
      <dgm:prSet/>
      <dgm:spPr/>
      <dgm:t>
        <a:bodyPr/>
        <a:lstStyle/>
        <a:p>
          <a:endParaRPr lang="en-GB"/>
        </a:p>
      </dgm:t>
    </dgm:pt>
    <dgm:pt modelId="{DE2C19E4-EDEB-4730-8E55-F181757589A3}" type="sibTrans" cxnId="{A1EA2B1B-ACB0-4B7E-963C-42FA487FC1E6}">
      <dgm:prSet/>
      <dgm:spPr/>
      <dgm:t>
        <a:bodyPr/>
        <a:lstStyle/>
        <a:p>
          <a:endParaRPr lang="en-GB"/>
        </a:p>
      </dgm:t>
    </dgm:pt>
    <dgm:pt modelId="{5D5D07DA-4DDE-49C6-B055-0DA0EEF088DD}" type="pres">
      <dgm:prSet presAssocID="{3ED8C91C-1612-4E16-BD8B-C380159C6E65}" presName="cycle" presStyleCnt="0">
        <dgm:presLayoutVars>
          <dgm:dir/>
          <dgm:resizeHandles val="exact"/>
        </dgm:presLayoutVars>
      </dgm:prSet>
      <dgm:spPr/>
    </dgm:pt>
    <dgm:pt modelId="{D76DBFD8-4C86-4E5A-9B97-8D26426A8114}" type="pres">
      <dgm:prSet presAssocID="{AE11D59E-51B0-4CF8-984C-806387C4DF71}" presName="node" presStyleLbl="node1" presStyleIdx="0" presStyleCnt="6" custScaleX="125139" custScaleY="112500" custRadScaleRad="81411" custRadScaleInc="7095">
        <dgm:presLayoutVars>
          <dgm:bulletEnabled val="1"/>
        </dgm:presLayoutVars>
      </dgm:prSet>
      <dgm:spPr/>
    </dgm:pt>
    <dgm:pt modelId="{66354D7E-C253-4E28-9C7F-0E60D6739497}" type="pres">
      <dgm:prSet presAssocID="{6D2B817B-EB74-4433-89FE-2EDB0C7A4D06}" presName="sibTrans" presStyleLbl="sibTrans2D1" presStyleIdx="0" presStyleCnt="6"/>
      <dgm:spPr/>
    </dgm:pt>
    <dgm:pt modelId="{42A73413-5AE1-48B0-8763-ABA774C64C84}" type="pres">
      <dgm:prSet presAssocID="{6D2B817B-EB74-4433-89FE-2EDB0C7A4D06}" presName="connectorText" presStyleLbl="sibTrans2D1" presStyleIdx="0" presStyleCnt="6"/>
      <dgm:spPr/>
    </dgm:pt>
    <dgm:pt modelId="{7033DF74-DD47-488A-B4A8-A7675F36158B}" type="pres">
      <dgm:prSet presAssocID="{D1A91345-185A-41D8-8E6F-645945E34926}" presName="node" presStyleLbl="node1" presStyleIdx="1" presStyleCnt="6" custScaleX="138169" custScaleY="110281" custRadScaleRad="121215" custRadScaleInc="7425">
        <dgm:presLayoutVars>
          <dgm:bulletEnabled val="1"/>
        </dgm:presLayoutVars>
      </dgm:prSet>
      <dgm:spPr/>
    </dgm:pt>
    <dgm:pt modelId="{D00CBD79-6482-48DC-A1D1-36C41CAF0361}" type="pres">
      <dgm:prSet presAssocID="{E01FC4C1-F22E-475F-A5ED-7EDB5768EACB}" presName="sibTrans" presStyleLbl="sibTrans2D1" presStyleIdx="1" presStyleCnt="6"/>
      <dgm:spPr/>
    </dgm:pt>
    <dgm:pt modelId="{43A572DB-E49C-4AC1-8A38-9D57EC69A74D}" type="pres">
      <dgm:prSet presAssocID="{E01FC4C1-F22E-475F-A5ED-7EDB5768EACB}" presName="connectorText" presStyleLbl="sibTrans2D1" presStyleIdx="1" presStyleCnt="6"/>
      <dgm:spPr/>
    </dgm:pt>
    <dgm:pt modelId="{57AFA45C-02A2-4D25-A0D1-638751E83A3C}" type="pres">
      <dgm:prSet presAssocID="{DD280166-544E-43A4-A00E-500625D29BFC}" presName="node" presStyleLbl="node1" presStyleIdx="2" presStyleCnt="6" custScaleX="132874" custScaleY="109432" custRadScaleRad="111254" custRadScaleInc="-20147">
        <dgm:presLayoutVars>
          <dgm:bulletEnabled val="1"/>
        </dgm:presLayoutVars>
      </dgm:prSet>
      <dgm:spPr/>
    </dgm:pt>
    <dgm:pt modelId="{1248152A-5484-4691-9CD8-AD5D2A781E22}" type="pres">
      <dgm:prSet presAssocID="{CCF305E9-2DD2-4A60-8D9B-FE2D1797272E}" presName="sibTrans" presStyleLbl="sibTrans2D1" presStyleIdx="2" presStyleCnt="6"/>
      <dgm:spPr/>
    </dgm:pt>
    <dgm:pt modelId="{5AC4232B-2CE2-468E-94C1-44346FA318C9}" type="pres">
      <dgm:prSet presAssocID="{CCF305E9-2DD2-4A60-8D9B-FE2D1797272E}" presName="connectorText" presStyleLbl="sibTrans2D1" presStyleIdx="2" presStyleCnt="6"/>
      <dgm:spPr/>
    </dgm:pt>
    <dgm:pt modelId="{590D3CE9-20A6-4DDC-AA5E-7A6BE248FCA1}" type="pres">
      <dgm:prSet presAssocID="{A37C6765-9A27-4B57-82F3-879BD04DAC41}" presName="node" presStyleLbl="node1" presStyleIdx="3" presStyleCnt="6" custScaleX="131104" custRadScaleRad="93747" custRadScaleInc="-30445">
        <dgm:presLayoutVars>
          <dgm:bulletEnabled val="1"/>
        </dgm:presLayoutVars>
      </dgm:prSet>
      <dgm:spPr/>
    </dgm:pt>
    <dgm:pt modelId="{A3C73AF7-95FD-4371-B20B-841F9F0EA19F}" type="pres">
      <dgm:prSet presAssocID="{616F08FE-6429-44B1-A447-8DAAD787A008}" presName="sibTrans" presStyleLbl="sibTrans2D1" presStyleIdx="3" presStyleCnt="6"/>
      <dgm:spPr/>
    </dgm:pt>
    <dgm:pt modelId="{446DFAE4-948A-49F2-A45E-529587A15F3E}" type="pres">
      <dgm:prSet presAssocID="{616F08FE-6429-44B1-A447-8DAAD787A008}" presName="connectorText" presStyleLbl="sibTrans2D1" presStyleIdx="3" presStyleCnt="6"/>
      <dgm:spPr/>
    </dgm:pt>
    <dgm:pt modelId="{5A72BF8B-9121-4E2D-A93E-1614D025273B}" type="pres">
      <dgm:prSet presAssocID="{83F05D53-86C4-4EED-9A79-E7A07F693EA7}" presName="node" presStyleLbl="node1" presStyleIdx="4" presStyleCnt="6" custScaleX="130595" custScaleY="121155" custRadScaleRad="102826" custRadScaleInc="28733">
        <dgm:presLayoutVars>
          <dgm:bulletEnabled val="1"/>
        </dgm:presLayoutVars>
      </dgm:prSet>
      <dgm:spPr/>
    </dgm:pt>
    <dgm:pt modelId="{CA2150D5-BEF2-4560-BA9A-521D0174E815}" type="pres">
      <dgm:prSet presAssocID="{844C56B0-7A7F-43C1-96F8-8E679B8D2EE9}" presName="sibTrans" presStyleLbl="sibTrans2D1" presStyleIdx="4" presStyleCnt="6"/>
      <dgm:spPr/>
    </dgm:pt>
    <dgm:pt modelId="{7DD1374C-5DE1-4277-9813-6BA8D301E377}" type="pres">
      <dgm:prSet presAssocID="{844C56B0-7A7F-43C1-96F8-8E679B8D2EE9}" presName="connectorText" presStyleLbl="sibTrans2D1" presStyleIdx="4" presStyleCnt="6"/>
      <dgm:spPr/>
    </dgm:pt>
    <dgm:pt modelId="{0E5720AB-549A-4884-8952-902E29A7FA5A}" type="pres">
      <dgm:prSet presAssocID="{A8087795-F1E6-4F16-9EC0-4C3ED5626BD2}" presName="node" presStyleLbl="node1" presStyleIdx="5" presStyleCnt="6" custScaleX="121319" custScaleY="127543" custRadScaleRad="111254" custRadScaleInc="8248">
        <dgm:presLayoutVars>
          <dgm:bulletEnabled val="1"/>
        </dgm:presLayoutVars>
      </dgm:prSet>
      <dgm:spPr/>
    </dgm:pt>
    <dgm:pt modelId="{2FF421A1-F52B-4129-AABA-E36CC6E3D2EE}" type="pres">
      <dgm:prSet presAssocID="{DE2C19E4-EDEB-4730-8E55-F181757589A3}" presName="sibTrans" presStyleLbl="sibTrans2D1" presStyleIdx="5" presStyleCnt="6"/>
      <dgm:spPr/>
    </dgm:pt>
    <dgm:pt modelId="{D41921EC-5D31-4483-B0F5-3ACA91FF6C45}" type="pres">
      <dgm:prSet presAssocID="{DE2C19E4-EDEB-4730-8E55-F181757589A3}" presName="connectorText" presStyleLbl="sibTrans2D1" presStyleIdx="5" presStyleCnt="6"/>
      <dgm:spPr/>
    </dgm:pt>
  </dgm:ptLst>
  <dgm:cxnLst>
    <dgm:cxn modelId="{1F078E00-E012-4A78-8C8B-4A53952BD092}" srcId="{3ED8C91C-1612-4E16-BD8B-C380159C6E65}" destId="{A37C6765-9A27-4B57-82F3-879BD04DAC41}" srcOrd="3" destOrd="0" parTransId="{0D98435E-25F7-4780-A0CA-340DA7E3D1C6}" sibTransId="{616F08FE-6429-44B1-A447-8DAAD787A008}"/>
    <dgm:cxn modelId="{82877F0B-7009-471D-BB2C-561E9A9F4882}" type="presOf" srcId="{844C56B0-7A7F-43C1-96F8-8E679B8D2EE9}" destId="{CA2150D5-BEF2-4560-BA9A-521D0174E815}" srcOrd="0" destOrd="0" presId="urn:microsoft.com/office/officeart/2005/8/layout/cycle2"/>
    <dgm:cxn modelId="{A1EA2B1B-ACB0-4B7E-963C-42FA487FC1E6}" srcId="{3ED8C91C-1612-4E16-BD8B-C380159C6E65}" destId="{A8087795-F1E6-4F16-9EC0-4C3ED5626BD2}" srcOrd="5" destOrd="0" parTransId="{BC681DEE-832B-4022-B323-9D1DEA1454A9}" sibTransId="{DE2C19E4-EDEB-4730-8E55-F181757589A3}"/>
    <dgm:cxn modelId="{B3C1892A-A3D4-471A-ABA2-42B28AF46454}" type="presOf" srcId="{616F08FE-6429-44B1-A447-8DAAD787A008}" destId="{A3C73AF7-95FD-4371-B20B-841F9F0EA19F}" srcOrd="0" destOrd="0" presId="urn:microsoft.com/office/officeart/2005/8/layout/cycle2"/>
    <dgm:cxn modelId="{C20B6D38-DDB5-463B-8DAB-874948881B4A}" type="presOf" srcId="{6D2B817B-EB74-4433-89FE-2EDB0C7A4D06}" destId="{42A73413-5AE1-48B0-8763-ABA774C64C84}" srcOrd="1" destOrd="0" presId="urn:microsoft.com/office/officeart/2005/8/layout/cycle2"/>
    <dgm:cxn modelId="{B576803B-33A8-4C68-8042-2DE4D4D465F5}" type="presOf" srcId="{A8087795-F1E6-4F16-9EC0-4C3ED5626BD2}" destId="{0E5720AB-549A-4884-8952-902E29A7FA5A}" srcOrd="0" destOrd="0" presId="urn:microsoft.com/office/officeart/2005/8/layout/cycle2"/>
    <dgm:cxn modelId="{AC16EA63-E452-4835-905E-3FD4AEC81D2E}" type="presOf" srcId="{A37C6765-9A27-4B57-82F3-879BD04DAC41}" destId="{590D3CE9-20A6-4DDC-AA5E-7A6BE248FCA1}" srcOrd="0" destOrd="0" presId="urn:microsoft.com/office/officeart/2005/8/layout/cycle2"/>
    <dgm:cxn modelId="{0F054645-A7A6-4C5E-8033-75A3AD1B87E3}" type="presOf" srcId="{E01FC4C1-F22E-475F-A5ED-7EDB5768EACB}" destId="{43A572DB-E49C-4AC1-8A38-9D57EC69A74D}" srcOrd="1" destOrd="0" presId="urn:microsoft.com/office/officeart/2005/8/layout/cycle2"/>
    <dgm:cxn modelId="{501A744A-359B-4FF5-9E76-043A2044270F}" srcId="{3ED8C91C-1612-4E16-BD8B-C380159C6E65}" destId="{DD280166-544E-43A4-A00E-500625D29BFC}" srcOrd="2" destOrd="0" parTransId="{DCCB5079-5D6F-4DCF-A4EF-8E1959ADFB61}" sibTransId="{CCF305E9-2DD2-4A60-8D9B-FE2D1797272E}"/>
    <dgm:cxn modelId="{F9A1514C-91D9-48CC-8C5B-28DD3DA757B3}" type="presOf" srcId="{616F08FE-6429-44B1-A447-8DAAD787A008}" destId="{446DFAE4-948A-49F2-A45E-529587A15F3E}" srcOrd="1" destOrd="0" presId="urn:microsoft.com/office/officeart/2005/8/layout/cycle2"/>
    <dgm:cxn modelId="{6965B070-36DB-4BA7-A2FD-8B7385810295}" type="presOf" srcId="{E01FC4C1-F22E-475F-A5ED-7EDB5768EACB}" destId="{D00CBD79-6482-48DC-A1D1-36C41CAF0361}" srcOrd="0" destOrd="0" presId="urn:microsoft.com/office/officeart/2005/8/layout/cycle2"/>
    <dgm:cxn modelId="{5059E550-38F0-4564-8E2A-F208B5F2AA03}" type="presOf" srcId="{DE2C19E4-EDEB-4730-8E55-F181757589A3}" destId="{D41921EC-5D31-4483-B0F5-3ACA91FF6C45}" srcOrd="1" destOrd="0" presId="urn:microsoft.com/office/officeart/2005/8/layout/cycle2"/>
    <dgm:cxn modelId="{5B4D5172-EC56-416C-ACBB-7B136FEB9764}" type="presOf" srcId="{CCF305E9-2DD2-4A60-8D9B-FE2D1797272E}" destId="{1248152A-5484-4691-9CD8-AD5D2A781E22}" srcOrd="0" destOrd="0" presId="urn:microsoft.com/office/officeart/2005/8/layout/cycle2"/>
    <dgm:cxn modelId="{CCC0167C-1E3F-4459-9A58-1232FE932881}" type="presOf" srcId="{D1A91345-185A-41D8-8E6F-645945E34926}" destId="{7033DF74-DD47-488A-B4A8-A7675F36158B}" srcOrd="0" destOrd="0" presId="urn:microsoft.com/office/officeart/2005/8/layout/cycle2"/>
    <dgm:cxn modelId="{25F27B7D-5BCD-4017-BCC4-59A8E44D9BFD}" type="presOf" srcId="{844C56B0-7A7F-43C1-96F8-8E679B8D2EE9}" destId="{7DD1374C-5DE1-4277-9813-6BA8D301E377}" srcOrd="1" destOrd="0" presId="urn:microsoft.com/office/officeart/2005/8/layout/cycle2"/>
    <dgm:cxn modelId="{8214A77F-7686-4FBD-B4B8-AA0FB9AEA5E1}" type="presOf" srcId="{3ED8C91C-1612-4E16-BD8B-C380159C6E65}" destId="{5D5D07DA-4DDE-49C6-B055-0DA0EEF088DD}" srcOrd="0" destOrd="0" presId="urn:microsoft.com/office/officeart/2005/8/layout/cycle2"/>
    <dgm:cxn modelId="{B5314C89-0C09-4B3D-A932-AC9FD15B102F}" type="presOf" srcId="{AE11D59E-51B0-4CF8-984C-806387C4DF71}" destId="{D76DBFD8-4C86-4E5A-9B97-8D26426A8114}" srcOrd="0" destOrd="0" presId="urn:microsoft.com/office/officeart/2005/8/layout/cycle2"/>
    <dgm:cxn modelId="{829905BD-B2EA-4B09-8289-E44291605581}" srcId="{3ED8C91C-1612-4E16-BD8B-C380159C6E65}" destId="{D1A91345-185A-41D8-8E6F-645945E34926}" srcOrd="1" destOrd="0" parTransId="{2B3D667D-DF2D-440C-B879-9673286D618B}" sibTransId="{E01FC4C1-F22E-475F-A5ED-7EDB5768EACB}"/>
    <dgm:cxn modelId="{906A72BE-EB0C-431C-84E9-0AF635D7F9A6}" type="presOf" srcId="{DE2C19E4-EDEB-4730-8E55-F181757589A3}" destId="{2FF421A1-F52B-4129-AABA-E36CC6E3D2EE}" srcOrd="0" destOrd="0" presId="urn:microsoft.com/office/officeart/2005/8/layout/cycle2"/>
    <dgm:cxn modelId="{789513EB-74C7-4DCD-99F1-E654766323FA}" type="presOf" srcId="{CCF305E9-2DD2-4A60-8D9B-FE2D1797272E}" destId="{5AC4232B-2CE2-468E-94C1-44346FA318C9}" srcOrd="1" destOrd="0" presId="urn:microsoft.com/office/officeart/2005/8/layout/cycle2"/>
    <dgm:cxn modelId="{CA049EEB-1C04-4A3D-B14A-1BC681C1B0D4}" type="presOf" srcId="{6D2B817B-EB74-4433-89FE-2EDB0C7A4D06}" destId="{66354D7E-C253-4E28-9C7F-0E60D6739497}" srcOrd="0" destOrd="0" presId="urn:microsoft.com/office/officeart/2005/8/layout/cycle2"/>
    <dgm:cxn modelId="{BD5D3FF1-B075-404D-8E91-81A411F286E7}" type="presOf" srcId="{83F05D53-86C4-4EED-9A79-E7A07F693EA7}" destId="{5A72BF8B-9121-4E2D-A93E-1614D025273B}" srcOrd="0" destOrd="0" presId="urn:microsoft.com/office/officeart/2005/8/layout/cycle2"/>
    <dgm:cxn modelId="{04989CF8-CAC9-4AA4-B759-F48B10BBCB17}" type="presOf" srcId="{DD280166-544E-43A4-A00E-500625D29BFC}" destId="{57AFA45C-02A2-4D25-A0D1-638751E83A3C}" srcOrd="0" destOrd="0" presId="urn:microsoft.com/office/officeart/2005/8/layout/cycle2"/>
    <dgm:cxn modelId="{53E404FD-35BC-4FA9-B22E-C996903F871A}" srcId="{3ED8C91C-1612-4E16-BD8B-C380159C6E65}" destId="{83F05D53-86C4-4EED-9A79-E7A07F693EA7}" srcOrd="4" destOrd="0" parTransId="{CD0BA6E8-85B1-41D1-B2CB-3646F532DBC0}" sibTransId="{844C56B0-7A7F-43C1-96F8-8E679B8D2EE9}"/>
    <dgm:cxn modelId="{6CBA52FE-D161-49D4-9A8C-E2B7C3850E28}" srcId="{3ED8C91C-1612-4E16-BD8B-C380159C6E65}" destId="{AE11D59E-51B0-4CF8-984C-806387C4DF71}" srcOrd="0" destOrd="0" parTransId="{CE97A6F0-61E7-4464-A065-52B21060CB08}" sibTransId="{6D2B817B-EB74-4433-89FE-2EDB0C7A4D06}"/>
    <dgm:cxn modelId="{AE18E9B8-D0A3-48E1-BA29-75474D36FB43}" type="presParOf" srcId="{5D5D07DA-4DDE-49C6-B055-0DA0EEF088DD}" destId="{D76DBFD8-4C86-4E5A-9B97-8D26426A8114}" srcOrd="0" destOrd="0" presId="urn:microsoft.com/office/officeart/2005/8/layout/cycle2"/>
    <dgm:cxn modelId="{11228B39-D304-4516-B7B6-1A49EC00C98D}" type="presParOf" srcId="{5D5D07DA-4DDE-49C6-B055-0DA0EEF088DD}" destId="{66354D7E-C253-4E28-9C7F-0E60D6739497}" srcOrd="1" destOrd="0" presId="urn:microsoft.com/office/officeart/2005/8/layout/cycle2"/>
    <dgm:cxn modelId="{AF48CBEA-1285-4A4A-A191-642019EAD752}" type="presParOf" srcId="{66354D7E-C253-4E28-9C7F-0E60D6739497}" destId="{42A73413-5AE1-48B0-8763-ABA774C64C84}" srcOrd="0" destOrd="0" presId="urn:microsoft.com/office/officeart/2005/8/layout/cycle2"/>
    <dgm:cxn modelId="{DCB5BFED-3588-4BD0-B87F-7EEA9B36583C}" type="presParOf" srcId="{5D5D07DA-4DDE-49C6-B055-0DA0EEF088DD}" destId="{7033DF74-DD47-488A-B4A8-A7675F36158B}" srcOrd="2" destOrd="0" presId="urn:microsoft.com/office/officeart/2005/8/layout/cycle2"/>
    <dgm:cxn modelId="{B673CCB1-E367-4070-9FE1-B1BCA0B15E2C}" type="presParOf" srcId="{5D5D07DA-4DDE-49C6-B055-0DA0EEF088DD}" destId="{D00CBD79-6482-48DC-A1D1-36C41CAF0361}" srcOrd="3" destOrd="0" presId="urn:microsoft.com/office/officeart/2005/8/layout/cycle2"/>
    <dgm:cxn modelId="{380F5C42-83D9-4208-A0A5-01D2F7BBD465}" type="presParOf" srcId="{D00CBD79-6482-48DC-A1D1-36C41CAF0361}" destId="{43A572DB-E49C-4AC1-8A38-9D57EC69A74D}" srcOrd="0" destOrd="0" presId="urn:microsoft.com/office/officeart/2005/8/layout/cycle2"/>
    <dgm:cxn modelId="{4032AF79-95E2-46F9-84B3-AF5ED2465D8E}" type="presParOf" srcId="{5D5D07DA-4DDE-49C6-B055-0DA0EEF088DD}" destId="{57AFA45C-02A2-4D25-A0D1-638751E83A3C}" srcOrd="4" destOrd="0" presId="urn:microsoft.com/office/officeart/2005/8/layout/cycle2"/>
    <dgm:cxn modelId="{634DB61A-B4F7-4A0D-B113-C3F0F74CDCF3}" type="presParOf" srcId="{5D5D07DA-4DDE-49C6-B055-0DA0EEF088DD}" destId="{1248152A-5484-4691-9CD8-AD5D2A781E22}" srcOrd="5" destOrd="0" presId="urn:microsoft.com/office/officeart/2005/8/layout/cycle2"/>
    <dgm:cxn modelId="{1D04E06C-A9A6-4A60-802E-B364397A0BDA}" type="presParOf" srcId="{1248152A-5484-4691-9CD8-AD5D2A781E22}" destId="{5AC4232B-2CE2-468E-94C1-44346FA318C9}" srcOrd="0" destOrd="0" presId="urn:microsoft.com/office/officeart/2005/8/layout/cycle2"/>
    <dgm:cxn modelId="{B6902CCF-C8CA-4ECD-9902-1B45D98A69B2}" type="presParOf" srcId="{5D5D07DA-4DDE-49C6-B055-0DA0EEF088DD}" destId="{590D3CE9-20A6-4DDC-AA5E-7A6BE248FCA1}" srcOrd="6" destOrd="0" presId="urn:microsoft.com/office/officeart/2005/8/layout/cycle2"/>
    <dgm:cxn modelId="{2FD03944-2BB9-4F4B-A18F-0C9AB7ED6FA1}" type="presParOf" srcId="{5D5D07DA-4DDE-49C6-B055-0DA0EEF088DD}" destId="{A3C73AF7-95FD-4371-B20B-841F9F0EA19F}" srcOrd="7" destOrd="0" presId="urn:microsoft.com/office/officeart/2005/8/layout/cycle2"/>
    <dgm:cxn modelId="{BC99C353-50D1-424E-B8D5-14335CEA1C1A}" type="presParOf" srcId="{A3C73AF7-95FD-4371-B20B-841F9F0EA19F}" destId="{446DFAE4-948A-49F2-A45E-529587A15F3E}" srcOrd="0" destOrd="0" presId="urn:microsoft.com/office/officeart/2005/8/layout/cycle2"/>
    <dgm:cxn modelId="{B6E56B68-BF13-4400-8412-8C318B250C52}" type="presParOf" srcId="{5D5D07DA-4DDE-49C6-B055-0DA0EEF088DD}" destId="{5A72BF8B-9121-4E2D-A93E-1614D025273B}" srcOrd="8" destOrd="0" presId="urn:microsoft.com/office/officeart/2005/8/layout/cycle2"/>
    <dgm:cxn modelId="{806A08BD-4A40-48F0-B86A-2616486DC511}" type="presParOf" srcId="{5D5D07DA-4DDE-49C6-B055-0DA0EEF088DD}" destId="{CA2150D5-BEF2-4560-BA9A-521D0174E815}" srcOrd="9" destOrd="0" presId="urn:microsoft.com/office/officeart/2005/8/layout/cycle2"/>
    <dgm:cxn modelId="{97ABE5A6-1CD9-4A01-9A50-DA70C796B404}" type="presParOf" srcId="{CA2150D5-BEF2-4560-BA9A-521D0174E815}" destId="{7DD1374C-5DE1-4277-9813-6BA8D301E377}" srcOrd="0" destOrd="0" presId="urn:microsoft.com/office/officeart/2005/8/layout/cycle2"/>
    <dgm:cxn modelId="{A8FC55E8-239A-4FF5-9735-1D08D79AD3C4}" type="presParOf" srcId="{5D5D07DA-4DDE-49C6-B055-0DA0EEF088DD}" destId="{0E5720AB-549A-4884-8952-902E29A7FA5A}" srcOrd="10" destOrd="0" presId="urn:microsoft.com/office/officeart/2005/8/layout/cycle2"/>
    <dgm:cxn modelId="{4C5C4915-C8B3-43E0-AD55-B7B8545E16D8}" type="presParOf" srcId="{5D5D07DA-4DDE-49C6-B055-0DA0EEF088DD}" destId="{2FF421A1-F52B-4129-AABA-E36CC6E3D2EE}" srcOrd="11" destOrd="0" presId="urn:microsoft.com/office/officeart/2005/8/layout/cycle2"/>
    <dgm:cxn modelId="{10623ED6-3883-41B2-A054-B314661FCB49}" type="presParOf" srcId="{2FF421A1-F52B-4129-AABA-E36CC6E3D2EE}" destId="{D41921EC-5D31-4483-B0F5-3ACA91FF6C45}"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EF9C81-D521-A943-B679-836B7783FB63}" type="doc">
      <dgm:prSet loTypeId="urn:microsoft.com/office/officeart/2005/8/layout/cycle2" loCatId="" qsTypeId="urn:microsoft.com/office/officeart/2005/8/quickstyle/simple4" qsCatId="simple" csTypeId="urn:microsoft.com/office/officeart/2005/8/colors/colorful1" csCatId="colorful" phldr="1"/>
      <dgm:spPr/>
      <dgm:t>
        <a:bodyPr/>
        <a:lstStyle/>
        <a:p>
          <a:endParaRPr lang="en-US"/>
        </a:p>
      </dgm:t>
    </dgm:pt>
    <dgm:pt modelId="{15829F9D-0F6A-2643-A2D6-1F2C32896FCC}">
      <dgm:prSet phldrT="[Text]" custT="1"/>
      <dgm:spPr>
        <a:solidFill>
          <a:srgbClr val="E614AF"/>
        </a:solidFill>
      </dgm:spPr>
      <dgm:t>
        <a:bodyPr/>
        <a:lstStyle/>
        <a:p>
          <a:r>
            <a:rPr lang="en-US" sz="2000" dirty="0">
              <a:solidFill>
                <a:schemeClr val="tx1"/>
              </a:solidFill>
              <a:latin typeface="Calibri" panose="020F0502020204030204" pitchFamily="34" charset="0"/>
              <a:cs typeface="Calibri" panose="020F0502020204030204" pitchFamily="34" charset="0"/>
            </a:rPr>
            <a:t>Aim to prevent spread</a:t>
          </a:r>
        </a:p>
      </dgm:t>
    </dgm:pt>
    <dgm:pt modelId="{816040B2-F3D9-1D47-A237-3CF27CB4BA1E}" type="parTrans" cxnId="{68030B2C-8344-C04E-A90D-33C8F78DB0E7}">
      <dgm:prSet/>
      <dgm:spPr/>
      <dgm:t>
        <a:bodyPr/>
        <a:lstStyle/>
        <a:p>
          <a:endParaRPr lang="en-US"/>
        </a:p>
      </dgm:t>
    </dgm:pt>
    <dgm:pt modelId="{FFEC93E5-FDFB-2144-84F3-D739D6D72C9A}" type="sibTrans" cxnId="{68030B2C-8344-C04E-A90D-33C8F78DB0E7}">
      <dgm:prSet/>
      <dgm:spPr/>
      <dgm:t>
        <a:bodyPr/>
        <a:lstStyle/>
        <a:p>
          <a:endParaRPr lang="en-US"/>
        </a:p>
      </dgm:t>
    </dgm:pt>
    <dgm:pt modelId="{2C602C9C-3ED4-C746-8997-EB956FF41A99}">
      <dgm:prSet phldrT="[Text]"/>
      <dgm:spPr/>
      <dgm:t>
        <a:bodyPr/>
        <a:lstStyle/>
        <a:p>
          <a:r>
            <a:rPr lang="en-US" dirty="0">
              <a:solidFill>
                <a:schemeClr val="tx1"/>
              </a:solidFill>
            </a:rPr>
            <a:t>Collect specimens/ record</a:t>
          </a:r>
        </a:p>
      </dgm:t>
    </dgm:pt>
    <dgm:pt modelId="{56B1FD81-A97B-F04B-B228-50AC35A2ECA4}" type="parTrans" cxnId="{5B655364-EDC7-C64B-BB64-FAAC8365E2C0}">
      <dgm:prSet/>
      <dgm:spPr/>
      <dgm:t>
        <a:bodyPr/>
        <a:lstStyle/>
        <a:p>
          <a:endParaRPr lang="en-US"/>
        </a:p>
      </dgm:t>
    </dgm:pt>
    <dgm:pt modelId="{54E11151-2D15-C541-83AF-F326BBD091DF}" type="sibTrans" cxnId="{5B655364-EDC7-C64B-BB64-FAAC8365E2C0}">
      <dgm:prSet/>
      <dgm:spPr/>
      <dgm:t>
        <a:bodyPr/>
        <a:lstStyle/>
        <a:p>
          <a:endParaRPr lang="en-US"/>
        </a:p>
      </dgm:t>
    </dgm:pt>
    <dgm:pt modelId="{7FD747C5-808E-CF48-AC38-413820074E2C}">
      <dgm:prSet phldrT="[Text]"/>
      <dgm:spPr/>
      <dgm:t>
        <a:bodyPr/>
        <a:lstStyle/>
        <a:p>
          <a:r>
            <a:rPr lang="en-US" dirty="0">
              <a:solidFill>
                <a:schemeClr val="tx1"/>
              </a:solidFill>
            </a:rPr>
            <a:t>Inform others</a:t>
          </a:r>
        </a:p>
      </dgm:t>
    </dgm:pt>
    <dgm:pt modelId="{EA491C60-D243-6A4E-8ED1-77140F79FC8F}" type="parTrans" cxnId="{31AA7B2C-5EFD-FB4F-B0C1-BCA6542F2E18}">
      <dgm:prSet/>
      <dgm:spPr/>
      <dgm:t>
        <a:bodyPr/>
        <a:lstStyle/>
        <a:p>
          <a:endParaRPr lang="en-US"/>
        </a:p>
      </dgm:t>
    </dgm:pt>
    <dgm:pt modelId="{69DC4F9E-E41B-9E4E-9311-C416016BD6A8}" type="sibTrans" cxnId="{31AA7B2C-5EFD-FB4F-B0C1-BCA6542F2E18}">
      <dgm:prSet/>
      <dgm:spPr/>
      <dgm:t>
        <a:bodyPr/>
        <a:lstStyle/>
        <a:p>
          <a:endParaRPr lang="en-US"/>
        </a:p>
      </dgm:t>
    </dgm:pt>
    <dgm:pt modelId="{26CA0074-3B2B-0045-9253-DE5423B96956}">
      <dgm:prSet phldrT="[Text]"/>
      <dgm:spPr/>
      <dgm:t>
        <a:bodyPr/>
        <a:lstStyle/>
        <a:p>
          <a:r>
            <a:rPr lang="en-US" dirty="0">
              <a:solidFill>
                <a:schemeClr val="tx1"/>
              </a:solidFill>
            </a:rPr>
            <a:t>Provide advice</a:t>
          </a:r>
        </a:p>
      </dgm:t>
    </dgm:pt>
    <dgm:pt modelId="{634F2352-C5B7-7349-B6B8-6B06AA6D41DC}" type="parTrans" cxnId="{9E44B6AA-D99E-4F44-867D-B801F12047AB}">
      <dgm:prSet/>
      <dgm:spPr/>
      <dgm:t>
        <a:bodyPr/>
        <a:lstStyle/>
        <a:p>
          <a:endParaRPr lang="en-US"/>
        </a:p>
      </dgm:t>
    </dgm:pt>
    <dgm:pt modelId="{83933169-04CA-2345-9144-3D54BD8D25D3}" type="sibTrans" cxnId="{9E44B6AA-D99E-4F44-867D-B801F12047AB}">
      <dgm:prSet/>
      <dgm:spPr/>
      <dgm:t>
        <a:bodyPr/>
        <a:lstStyle/>
        <a:p>
          <a:endParaRPr lang="en-US"/>
        </a:p>
      </dgm:t>
    </dgm:pt>
    <dgm:pt modelId="{5BE9FEB1-18D2-F344-B265-E6C8EF99BDF0}">
      <dgm:prSet/>
      <dgm:spPr/>
      <dgm:t>
        <a:bodyPr/>
        <a:lstStyle/>
        <a:p>
          <a:r>
            <a:rPr lang="en-US" dirty="0">
              <a:solidFill>
                <a:srgbClr val="000000"/>
              </a:solidFill>
            </a:rPr>
            <a:t>Observe and review</a:t>
          </a:r>
        </a:p>
      </dgm:t>
    </dgm:pt>
    <dgm:pt modelId="{6FB599F8-27E7-094E-9A77-97D2F8612AD6}" type="parTrans" cxnId="{4250413A-D1BE-3645-97DC-505EE1601A6E}">
      <dgm:prSet/>
      <dgm:spPr/>
      <dgm:t>
        <a:bodyPr/>
        <a:lstStyle/>
        <a:p>
          <a:endParaRPr lang="en-US"/>
        </a:p>
      </dgm:t>
    </dgm:pt>
    <dgm:pt modelId="{2D3194E8-1181-D34A-BEC5-753B1306D603}" type="sibTrans" cxnId="{4250413A-D1BE-3645-97DC-505EE1601A6E}">
      <dgm:prSet/>
      <dgm:spPr/>
      <dgm:t>
        <a:bodyPr/>
        <a:lstStyle/>
        <a:p>
          <a:endParaRPr lang="en-US"/>
        </a:p>
      </dgm:t>
    </dgm:pt>
    <dgm:pt modelId="{7B8448F6-EF6F-D541-AC21-C3B231C42001}">
      <dgm:prSet custT="1">
        <dgm:style>
          <a:lnRef idx="1">
            <a:schemeClr val="accent1"/>
          </a:lnRef>
          <a:fillRef idx="2">
            <a:schemeClr val="accent1"/>
          </a:fillRef>
          <a:effectRef idx="1">
            <a:schemeClr val="accent1"/>
          </a:effectRef>
          <a:fontRef idx="minor">
            <a:schemeClr val="dk1"/>
          </a:fontRef>
        </dgm:style>
      </dgm:prSet>
      <dgm:spPr>
        <a:solidFill>
          <a:schemeClr val="accent1">
            <a:lumMod val="60000"/>
            <a:lumOff val="40000"/>
          </a:schemeClr>
        </a:solidFill>
      </dgm:spPr>
      <dgm:t>
        <a:bodyPr/>
        <a:lstStyle/>
        <a:p>
          <a:r>
            <a:rPr lang="en-US" sz="2000" dirty="0">
              <a:solidFill>
                <a:srgbClr val="000000"/>
              </a:solidFill>
              <a:latin typeface="Calibri" panose="020F0502020204030204" pitchFamily="34" charset="0"/>
              <a:cs typeface="Calibri" panose="020F0502020204030204" pitchFamily="34" charset="0"/>
            </a:rPr>
            <a:t>Isolate/exclude/restrict/close</a:t>
          </a:r>
        </a:p>
      </dgm:t>
    </dgm:pt>
    <dgm:pt modelId="{F6D5362B-A5DA-8C46-8AF0-B3C6F00240B3}" type="parTrans" cxnId="{A8ABF85F-BBCF-5240-8B90-BA28A9961BC8}">
      <dgm:prSet/>
      <dgm:spPr/>
      <dgm:t>
        <a:bodyPr/>
        <a:lstStyle/>
        <a:p>
          <a:endParaRPr lang="en-US"/>
        </a:p>
      </dgm:t>
    </dgm:pt>
    <dgm:pt modelId="{A1662470-8BFF-5C4F-AF5C-52E4F93462E5}" type="sibTrans" cxnId="{A8ABF85F-BBCF-5240-8B90-BA28A9961BC8}">
      <dgm:prSet/>
      <dgm:spPr/>
      <dgm:t>
        <a:bodyPr/>
        <a:lstStyle/>
        <a:p>
          <a:endParaRPr lang="en-US"/>
        </a:p>
      </dgm:t>
    </dgm:pt>
    <dgm:pt modelId="{484A81CE-DA1A-6041-8EFF-A41AA36BB79C}" type="pres">
      <dgm:prSet presAssocID="{09EF9C81-D521-A943-B679-836B7783FB63}" presName="cycle" presStyleCnt="0">
        <dgm:presLayoutVars>
          <dgm:dir/>
          <dgm:resizeHandles val="exact"/>
        </dgm:presLayoutVars>
      </dgm:prSet>
      <dgm:spPr/>
    </dgm:pt>
    <dgm:pt modelId="{10B0ACBA-2987-934E-B968-8C4CE788915D}" type="pres">
      <dgm:prSet presAssocID="{15829F9D-0F6A-2643-A2D6-1F2C32896FCC}" presName="node" presStyleLbl="node1" presStyleIdx="0" presStyleCnt="6" custScaleX="245551">
        <dgm:presLayoutVars>
          <dgm:bulletEnabled val="1"/>
        </dgm:presLayoutVars>
      </dgm:prSet>
      <dgm:spPr/>
    </dgm:pt>
    <dgm:pt modelId="{C33D8B49-0452-E641-B9AC-2CC6999225D0}" type="pres">
      <dgm:prSet presAssocID="{FFEC93E5-FDFB-2144-84F3-D739D6D72C9A}" presName="sibTrans" presStyleLbl="sibTrans2D1" presStyleIdx="0" presStyleCnt="6"/>
      <dgm:spPr/>
    </dgm:pt>
    <dgm:pt modelId="{442DAABC-3D72-8645-8160-117D6C53B551}" type="pres">
      <dgm:prSet presAssocID="{FFEC93E5-FDFB-2144-84F3-D739D6D72C9A}" presName="connectorText" presStyleLbl="sibTrans2D1" presStyleIdx="0" presStyleCnt="6"/>
      <dgm:spPr/>
    </dgm:pt>
    <dgm:pt modelId="{A81E910F-E0EA-CA4A-BDFA-1E56C8A675A3}" type="pres">
      <dgm:prSet presAssocID="{2C602C9C-3ED4-C746-8997-EB956FF41A99}" presName="node" presStyleLbl="node1" presStyleIdx="1" presStyleCnt="6" custScaleX="269607" custRadScaleRad="162871" custRadScaleInc="46530">
        <dgm:presLayoutVars>
          <dgm:bulletEnabled val="1"/>
        </dgm:presLayoutVars>
      </dgm:prSet>
      <dgm:spPr/>
    </dgm:pt>
    <dgm:pt modelId="{AA900970-930E-E048-9C1C-80D441F19542}" type="pres">
      <dgm:prSet presAssocID="{54E11151-2D15-C541-83AF-F326BBD091DF}" presName="sibTrans" presStyleLbl="sibTrans2D1" presStyleIdx="1" presStyleCnt="6"/>
      <dgm:spPr/>
    </dgm:pt>
    <dgm:pt modelId="{E50C592F-FC9C-634A-8653-B663A4140E0A}" type="pres">
      <dgm:prSet presAssocID="{54E11151-2D15-C541-83AF-F326BBD091DF}" presName="connectorText" presStyleLbl="sibTrans2D1" presStyleIdx="1" presStyleCnt="6"/>
      <dgm:spPr/>
    </dgm:pt>
    <dgm:pt modelId="{874F99E9-A122-5045-B850-BCA900A48B83}" type="pres">
      <dgm:prSet presAssocID="{7FD747C5-808E-CF48-AC38-413820074E2C}" presName="node" presStyleLbl="node1" presStyleIdx="2" presStyleCnt="6" custScaleX="277816" custScaleY="92681" custRadScaleRad="162871" custRadScaleInc="-46530">
        <dgm:presLayoutVars>
          <dgm:bulletEnabled val="1"/>
        </dgm:presLayoutVars>
      </dgm:prSet>
      <dgm:spPr/>
    </dgm:pt>
    <dgm:pt modelId="{603A4E4B-3AC3-7C4E-8416-AA66F55F0D4D}" type="pres">
      <dgm:prSet presAssocID="{69DC4F9E-E41B-9E4E-9311-C416016BD6A8}" presName="sibTrans" presStyleLbl="sibTrans2D1" presStyleIdx="2" presStyleCnt="6"/>
      <dgm:spPr/>
    </dgm:pt>
    <dgm:pt modelId="{DC8306F2-92A7-2F4A-AB08-A69A4E051015}" type="pres">
      <dgm:prSet presAssocID="{69DC4F9E-E41B-9E4E-9311-C416016BD6A8}" presName="connectorText" presStyleLbl="sibTrans2D1" presStyleIdx="2" presStyleCnt="6"/>
      <dgm:spPr/>
    </dgm:pt>
    <dgm:pt modelId="{415B5AE1-73C4-9542-8DB5-3E8B0FCC39DE}" type="pres">
      <dgm:prSet presAssocID="{26CA0074-3B2B-0045-9253-DE5423B96956}" presName="node" presStyleLbl="node1" presStyleIdx="3" presStyleCnt="6" custScaleX="253656">
        <dgm:presLayoutVars>
          <dgm:bulletEnabled val="1"/>
        </dgm:presLayoutVars>
      </dgm:prSet>
      <dgm:spPr/>
    </dgm:pt>
    <dgm:pt modelId="{582388E5-5C07-664C-A093-B0D8EEFB3CDF}" type="pres">
      <dgm:prSet presAssocID="{83933169-04CA-2345-9144-3D54BD8D25D3}" presName="sibTrans" presStyleLbl="sibTrans2D1" presStyleIdx="3" presStyleCnt="6"/>
      <dgm:spPr/>
    </dgm:pt>
    <dgm:pt modelId="{00C1F206-030F-C64C-892D-3FED7C2A9F97}" type="pres">
      <dgm:prSet presAssocID="{83933169-04CA-2345-9144-3D54BD8D25D3}" presName="connectorText" presStyleLbl="sibTrans2D1" presStyleIdx="3" presStyleCnt="6"/>
      <dgm:spPr/>
    </dgm:pt>
    <dgm:pt modelId="{756305B4-3C0A-7F44-8B6D-EDA7D29D0980}" type="pres">
      <dgm:prSet presAssocID="{5BE9FEB1-18D2-F344-B265-E6C8EF99BDF0}" presName="node" presStyleLbl="node1" presStyleIdx="4" presStyleCnt="6" custScaleX="248310" custScaleY="96717" custRadScaleRad="149890" custRadScaleInc="40509">
        <dgm:presLayoutVars>
          <dgm:bulletEnabled val="1"/>
        </dgm:presLayoutVars>
      </dgm:prSet>
      <dgm:spPr/>
    </dgm:pt>
    <dgm:pt modelId="{EEF5CCE6-076E-F040-9384-9988B0CE5435}" type="pres">
      <dgm:prSet presAssocID="{2D3194E8-1181-D34A-BEC5-753B1306D603}" presName="sibTrans" presStyleLbl="sibTrans2D1" presStyleIdx="4" presStyleCnt="6"/>
      <dgm:spPr/>
    </dgm:pt>
    <dgm:pt modelId="{AF675FA7-310D-524D-A591-B53563A64C6B}" type="pres">
      <dgm:prSet presAssocID="{2D3194E8-1181-D34A-BEC5-753B1306D603}" presName="connectorText" presStyleLbl="sibTrans2D1" presStyleIdx="4" presStyleCnt="6"/>
      <dgm:spPr/>
    </dgm:pt>
    <dgm:pt modelId="{A341E209-8268-AD4F-8AAF-53FA4EF1CF2F}" type="pres">
      <dgm:prSet presAssocID="{7B8448F6-EF6F-D541-AC21-C3B231C42001}" presName="node" presStyleLbl="node1" presStyleIdx="5" presStyleCnt="6" custScaleX="290756" custScaleY="100096" custRadScaleRad="140673" custRadScaleInc="-48637">
        <dgm:presLayoutVars>
          <dgm:bulletEnabled val="1"/>
        </dgm:presLayoutVars>
      </dgm:prSet>
      <dgm:spPr/>
    </dgm:pt>
    <dgm:pt modelId="{5793AC1F-F401-084F-BDDE-A1563C3FBD05}" type="pres">
      <dgm:prSet presAssocID="{A1662470-8BFF-5C4F-AF5C-52E4F93462E5}" presName="sibTrans" presStyleLbl="sibTrans2D1" presStyleIdx="5" presStyleCnt="6"/>
      <dgm:spPr/>
    </dgm:pt>
    <dgm:pt modelId="{8A8A38DE-15B3-2A41-A4A0-10C22BA7E5C7}" type="pres">
      <dgm:prSet presAssocID="{A1662470-8BFF-5C4F-AF5C-52E4F93462E5}" presName="connectorText" presStyleLbl="sibTrans2D1" presStyleIdx="5" presStyleCnt="6"/>
      <dgm:spPr/>
    </dgm:pt>
  </dgm:ptLst>
  <dgm:cxnLst>
    <dgm:cxn modelId="{8A2C8327-8AFF-BA46-A43C-038912A11F4C}" type="presOf" srcId="{83933169-04CA-2345-9144-3D54BD8D25D3}" destId="{00C1F206-030F-C64C-892D-3FED7C2A9F97}" srcOrd="1" destOrd="0" presId="urn:microsoft.com/office/officeart/2005/8/layout/cycle2"/>
    <dgm:cxn modelId="{B1761B2B-3684-9349-8BEA-39FA31960E99}" type="presOf" srcId="{54E11151-2D15-C541-83AF-F326BBD091DF}" destId="{E50C592F-FC9C-634A-8653-B663A4140E0A}" srcOrd="1" destOrd="0" presId="urn:microsoft.com/office/officeart/2005/8/layout/cycle2"/>
    <dgm:cxn modelId="{68030B2C-8344-C04E-A90D-33C8F78DB0E7}" srcId="{09EF9C81-D521-A943-B679-836B7783FB63}" destId="{15829F9D-0F6A-2643-A2D6-1F2C32896FCC}" srcOrd="0" destOrd="0" parTransId="{816040B2-F3D9-1D47-A237-3CF27CB4BA1E}" sibTransId="{FFEC93E5-FDFB-2144-84F3-D739D6D72C9A}"/>
    <dgm:cxn modelId="{31AA7B2C-5EFD-FB4F-B0C1-BCA6542F2E18}" srcId="{09EF9C81-D521-A943-B679-836B7783FB63}" destId="{7FD747C5-808E-CF48-AC38-413820074E2C}" srcOrd="2" destOrd="0" parTransId="{EA491C60-D243-6A4E-8ED1-77140F79FC8F}" sibTransId="{69DC4F9E-E41B-9E4E-9311-C416016BD6A8}"/>
    <dgm:cxn modelId="{2A5FB335-571D-1C45-B569-C50657A5ADA4}" type="presOf" srcId="{A1662470-8BFF-5C4F-AF5C-52E4F93462E5}" destId="{5793AC1F-F401-084F-BDDE-A1563C3FBD05}" srcOrd="0" destOrd="0" presId="urn:microsoft.com/office/officeart/2005/8/layout/cycle2"/>
    <dgm:cxn modelId="{4250413A-D1BE-3645-97DC-505EE1601A6E}" srcId="{09EF9C81-D521-A943-B679-836B7783FB63}" destId="{5BE9FEB1-18D2-F344-B265-E6C8EF99BDF0}" srcOrd="4" destOrd="0" parTransId="{6FB599F8-27E7-094E-9A77-97D2F8612AD6}" sibTransId="{2D3194E8-1181-D34A-BEC5-753B1306D603}"/>
    <dgm:cxn modelId="{9DF39D3D-13F3-F44D-8449-3305A63B5800}" type="presOf" srcId="{5BE9FEB1-18D2-F344-B265-E6C8EF99BDF0}" destId="{756305B4-3C0A-7F44-8B6D-EDA7D29D0980}" srcOrd="0" destOrd="0" presId="urn:microsoft.com/office/officeart/2005/8/layout/cycle2"/>
    <dgm:cxn modelId="{7971913F-35DF-2449-8AC0-8CC342D9A5FB}" type="presOf" srcId="{7B8448F6-EF6F-D541-AC21-C3B231C42001}" destId="{A341E209-8268-AD4F-8AAF-53FA4EF1CF2F}" srcOrd="0" destOrd="0" presId="urn:microsoft.com/office/officeart/2005/8/layout/cycle2"/>
    <dgm:cxn modelId="{7E38065E-2969-AE42-9ACD-14E26FEA4430}" type="presOf" srcId="{FFEC93E5-FDFB-2144-84F3-D739D6D72C9A}" destId="{442DAABC-3D72-8645-8160-117D6C53B551}" srcOrd="1" destOrd="0" presId="urn:microsoft.com/office/officeart/2005/8/layout/cycle2"/>
    <dgm:cxn modelId="{3815F55F-FC88-8944-8DF3-500D4ECF4E46}" type="presOf" srcId="{7FD747C5-808E-CF48-AC38-413820074E2C}" destId="{874F99E9-A122-5045-B850-BCA900A48B83}" srcOrd="0" destOrd="0" presId="urn:microsoft.com/office/officeart/2005/8/layout/cycle2"/>
    <dgm:cxn modelId="{A8ABF85F-BBCF-5240-8B90-BA28A9961BC8}" srcId="{09EF9C81-D521-A943-B679-836B7783FB63}" destId="{7B8448F6-EF6F-D541-AC21-C3B231C42001}" srcOrd="5" destOrd="0" parTransId="{F6D5362B-A5DA-8C46-8AF0-B3C6F00240B3}" sibTransId="{A1662470-8BFF-5C4F-AF5C-52E4F93462E5}"/>
    <dgm:cxn modelId="{5B655364-EDC7-C64B-BB64-FAAC8365E2C0}" srcId="{09EF9C81-D521-A943-B679-836B7783FB63}" destId="{2C602C9C-3ED4-C746-8997-EB956FF41A99}" srcOrd="1" destOrd="0" parTransId="{56B1FD81-A97B-F04B-B228-50AC35A2ECA4}" sibTransId="{54E11151-2D15-C541-83AF-F326BBD091DF}"/>
    <dgm:cxn modelId="{99044E53-63A3-1844-A9BD-66E4149DBBDA}" type="presOf" srcId="{54E11151-2D15-C541-83AF-F326BBD091DF}" destId="{AA900970-930E-E048-9C1C-80D441F19542}" srcOrd="0" destOrd="0" presId="urn:microsoft.com/office/officeart/2005/8/layout/cycle2"/>
    <dgm:cxn modelId="{1C696281-2DC0-2546-AC73-009766F36498}" type="presOf" srcId="{A1662470-8BFF-5C4F-AF5C-52E4F93462E5}" destId="{8A8A38DE-15B3-2A41-A4A0-10C22BA7E5C7}" srcOrd="1" destOrd="0" presId="urn:microsoft.com/office/officeart/2005/8/layout/cycle2"/>
    <dgm:cxn modelId="{E483E082-77D4-5148-94BB-CA3DAA1DBA16}" type="presOf" srcId="{2D3194E8-1181-D34A-BEC5-753B1306D603}" destId="{AF675FA7-310D-524D-A591-B53563A64C6B}" srcOrd="1" destOrd="0" presId="urn:microsoft.com/office/officeart/2005/8/layout/cycle2"/>
    <dgm:cxn modelId="{5523ED85-4EEE-0D42-B505-AF14114A494F}" type="presOf" srcId="{2D3194E8-1181-D34A-BEC5-753B1306D603}" destId="{EEF5CCE6-076E-F040-9384-9988B0CE5435}" srcOrd="0" destOrd="0" presId="urn:microsoft.com/office/officeart/2005/8/layout/cycle2"/>
    <dgm:cxn modelId="{A933F9A6-4D7F-2D4A-B808-BD8AA4C2C6F1}" type="presOf" srcId="{15829F9D-0F6A-2643-A2D6-1F2C32896FCC}" destId="{10B0ACBA-2987-934E-B968-8C4CE788915D}" srcOrd="0" destOrd="0" presId="urn:microsoft.com/office/officeart/2005/8/layout/cycle2"/>
    <dgm:cxn modelId="{297373A9-CEA7-7F47-9426-272F62AA1ED1}" type="presOf" srcId="{09EF9C81-D521-A943-B679-836B7783FB63}" destId="{484A81CE-DA1A-6041-8EFF-A41AA36BB79C}" srcOrd="0" destOrd="0" presId="urn:microsoft.com/office/officeart/2005/8/layout/cycle2"/>
    <dgm:cxn modelId="{3660C1A9-FB6E-C74A-857A-A1E200314C9A}" type="presOf" srcId="{69DC4F9E-E41B-9E4E-9311-C416016BD6A8}" destId="{603A4E4B-3AC3-7C4E-8416-AA66F55F0D4D}" srcOrd="0" destOrd="0" presId="urn:microsoft.com/office/officeart/2005/8/layout/cycle2"/>
    <dgm:cxn modelId="{9E44B6AA-D99E-4F44-867D-B801F12047AB}" srcId="{09EF9C81-D521-A943-B679-836B7783FB63}" destId="{26CA0074-3B2B-0045-9253-DE5423B96956}" srcOrd="3" destOrd="0" parTransId="{634F2352-C5B7-7349-B6B8-6B06AA6D41DC}" sibTransId="{83933169-04CA-2345-9144-3D54BD8D25D3}"/>
    <dgm:cxn modelId="{E4F2ACAB-E79B-694D-94A1-62E7EED40D77}" type="presOf" srcId="{2C602C9C-3ED4-C746-8997-EB956FF41A99}" destId="{A81E910F-E0EA-CA4A-BDFA-1E56C8A675A3}" srcOrd="0" destOrd="0" presId="urn:microsoft.com/office/officeart/2005/8/layout/cycle2"/>
    <dgm:cxn modelId="{6CB159AD-5AA6-804F-BE73-3FACF941CD00}" type="presOf" srcId="{69DC4F9E-E41B-9E4E-9311-C416016BD6A8}" destId="{DC8306F2-92A7-2F4A-AB08-A69A4E051015}" srcOrd="1" destOrd="0" presId="urn:microsoft.com/office/officeart/2005/8/layout/cycle2"/>
    <dgm:cxn modelId="{8F0C41B7-C5CE-2741-8652-C1A2509CBF29}" type="presOf" srcId="{83933169-04CA-2345-9144-3D54BD8D25D3}" destId="{582388E5-5C07-664C-A093-B0D8EEFB3CDF}" srcOrd="0" destOrd="0" presId="urn:microsoft.com/office/officeart/2005/8/layout/cycle2"/>
    <dgm:cxn modelId="{001564CE-55BC-9E47-9926-6952BB20E4B9}" type="presOf" srcId="{26CA0074-3B2B-0045-9253-DE5423B96956}" destId="{415B5AE1-73C4-9542-8DB5-3E8B0FCC39DE}" srcOrd="0" destOrd="0" presId="urn:microsoft.com/office/officeart/2005/8/layout/cycle2"/>
    <dgm:cxn modelId="{C61833FB-0729-BF4E-A18F-8793EDEAEB08}" type="presOf" srcId="{FFEC93E5-FDFB-2144-84F3-D739D6D72C9A}" destId="{C33D8B49-0452-E641-B9AC-2CC6999225D0}" srcOrd="0" destOrd="0" presId="urn:microsoft.com/office/officeart/2005/8/layout/cycle2"/>
    <dgm:cxn modelId="{39529521-6E45-A245-A526-F1F18359860C}" type="presParOf" srcId="{484A81CE-DA1A-6041-8EFF-A41AA36BB79C}" destId="{10B0ACBA-2987-934E-B968-8C4CE788915D}" srcOrd="0" destOrd="0" presId="urn:microsoft.com/office/officeart/2005/8/layout/cycle2"/>
    <dgm:cxn modelId="{E8CAC26A-59A8-B840-AA6C-C7202DD64D33}" type="presParOf" srcId="{484A81CE-DA1A-6041-8EFF-A41AA36BB79C}" destId="{C33D8B49-0452-E641-B9AC-2CC6999225D0}" srcOrd="1" destOrd="0" presId="urn:microsoft.com/office/officeart/2005/8/layout/cycle2"/>
    <dgm:cxn modelId="{5D21B081-5505-7B4B-8CD5-EEE96F10833B}" type="presParOf" srcId="{C33D8B49-0452-E641-B9AC-2CC6999225D0}" destId="{442DAABC-3D72-8645-8160-117D6C53B551}" srcOrd="0" destOrd="0" presId="urn:microsoft.com/office/officeart/2005/8/layout/cycle2"/>
    <dgm:cxn modelId="{D2C5CF49-6980-044D-8EAE-DC9D412B8CB9}" type="presParOf" srcId="{484A81CE-DA1A-6041-8EFF-A41AA36BB79C}" destId="{A81E910F-E0EA-CA4A-BDFA-1E56C8A675A3}" srcOrd="2" destOrd="0" presId="urn:microsoft.com/office/officeart/2005/8/layout/cycle2"/>
    <dgm:cxn modelId="{855F22C2-6314-8E40-95AD-5E9F0826FE0D}" type="presParOf" srcId="{484A81CE-DA1A-6041-8EFF-A41AA36BB79C}" destId="{AA900970-930E-E048-9C1C-80D441F19542}" srcOrd="3" destOrd="0" presId="urn:microsoft.com/office/officeart/2005/8/layout/cycle2"/>
    <dgm:cxn modelId="{B6E4EC7A-3524-9742-9273-FB55A133282F}" type="presParOf" srcId="{AA900970-930E-E048-9C1C-80D441F19542}" destId="{E50C592F-FC9C-634A-8653-B663A4140E0A}" srcOrd="0" destOrd="0" presId="urn:microsoft.com/office/officeart/2005/8/layout/cycle2"/>
    <dgm:cxn modelId="{C5163926-2512-5940-A0D0-F5BF5D9ECB89}" type="presParOf" srcId="{484A81CE-DA1A-6041-8EFF-A41AA36BB79C}" destId="{874F99E9-A122-5045-B850-BCA900A48B83}" srcOrd="4" destOrd="0" presId="urn:microsoft.com/office/officeart/2005/8/layout/cycle2"/>
    <dgm:cxn modelId="{20B44577-2883-A545-AA8B-3BB5CF670FE7}" type="presParOf" srcId="{484A81CE-DA1A-6041-8EFF-A41AA36BB79C}" destId="{603A4E4B-3AC3-7C4E-8416-AA66F55F0D4D}" srcOrd="5" destOrd="0" presId="urn:microsoft.com/office/officeart/2005/8/layout/cycle2"/>
    <dgm:cxn modelId="{AAD853A3-0985-0846-A9FD-CD5E0AC3CFFC}" type="presParOf" srcId="{603A4E4B-3AC3-7C4E-8416-AA66F55F0D4D}" destId="{DC8306F2-92A7-2F4A-AB08-A69A4E051015}" srcOrd="0" destOrd="0" presId="urn:microsoft.com/office/officeart/2005/8/layout/cycle2"/>
    <dgm:cxn modelId="{67DF962C-91EB-3642-A84D-5C83DEB335B5}" type="presParOf" srcId="{484A81CE-DA1A-6041-8EFF-A41AA36BB79C}" destId="{415B5AE1-73C4-9542-8DB5-3E8B0FCC39DE}" srcOrd="6" destOrd="0" presId="urn:microsoft.com/office/officeart/2005/8/layout/cycle2"/>
    <dgm:cxn modelId="{FA430A98-D9B7-424F-BE7C-F1F76D882290}" type="presParOf" srcId="{484A81CE-DA1A-6041-8EFF-A41AA36BB79C}" destId="{582388E5-5C07-664C-A093-B0D8EEFB3CDF}" srcOrd="7" destOrd="0" presId="urn:microsoft.com/office/officeart/2005/8/layout/cycle2"/>
    <dgm:cxn modelId="{1DE02670-4FE8-674D-9F59-5EE432DC98C9}" type="presParOf" srcId="{582388E5-5C07-664C-A093-B0D8EEFB3CDF}" destId="{00C1F206-030F-C64C-892D-3FED7C2A9F97}" srcOrd="0" destOrd="0" presId="urn:microsoft.com/office/officeart/2005/8/layout/cycle2"/>
    <dgm:cxn modelId="{96E9153F-14B7-6F4A-992F-9EB8CDE06037}" type="presParOf" srcId="{484A81CE-DA1A-6041-8EFF-A41AA36BB79C}" destId="{756305B4-3C0A-7F44-8B6D-EDA7D29D0980}" srcOrd="8" destOrd="0" presId="urn:microsoft.com/office/officeart/2005/8/layout/cycle2"/>
    <dgm:cxn modelId="{97178546-2B35-5942-B31C-9DB7C6024E1D}" type="presParOf" srcId="{484A81CE-DA1A-6041-8EFF-A41AA36BB79C}" destId="{EEF5CCE6-076E-F040-9384-9988B0CE5435}" srcOrd="9" destOrd="0" presId="urn:microsoft.com/office/officeart/2005/8/layout/cycle2"/>
    <dgm:cxn modelId="{ADA08352-4F88-9746-AB5D-FEB42D43664D}" type="presParOf" srcId="{EEF5CCE6-076E-F040-9384-9988B0CE5435}" destId="{AF675FA7-310D-524D-A591-B53563A64C6B}" srcOrd="0" destOrd="0" presId="urn:microsoft.com/office/officeart/2005/8/layout/cycle2"/>
    <dgm:cxn modelId="{0747F007-B7DF-7A43-A5AF-899D2F47E424}" type="presParOf" srcId="{484A81CE-DA1A-6041-8EFF-A41AA36BB79C}" destId="{A341E209-8268-AD4F-8AAF-53FA4EF1CF2F}" srcOrd="10" destOrd="0" presId="urn:microsoft.com/office/officeart/2005/8/layout/cycle2"/>
    <dgm:cxn modelId="{D39A48AE-A1BF-544A-9A00-39E3C7224C47}" type="presParOf" srcId="{484A81CE-DA1A-6041-8EFF-A41AA36BB79C}" destId="{5793AC1F-F401-084F-BDDE-A1563C3FBD05}" srcOrd="11" destOrd="0" presId="urn:microsoft.com/office/officeart/2005/8/layout/cycle2"/>
    <dgm:cxn modelId="{FE982B43-ECA0-EE4E-A959-52A742B218BF}" type="presParOf" srcId="{5793AC1F-F401-084F-BDDE-A1563C3FBD05}" destId="{8A8A38DE-15B3-2A41-A4A0-10C22BA7E5C7}"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6DBFD8-4C86-4E5A-9B97-8D26426A8114}">
      <dsp:nvSpPr>
        <dsp:cNvPr id="0" name=""/>
        <dsp:cNvSpPr/>
      </dsp:nvSpPr>
      <dsp:spPr>
        <a:xfrm>
          <a:off x="3497169" y="288315"/>
          <a:ext cx="1449516" cy="13031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Organism</a:t>
          </a:r>
          <a:endParaRPr lang="en-GB" sz="1900" kern="1200" dirty="0"/>
        </a:p>
      </dsp:txBody>
      <dsp:txXfrm>
        <a:off x="3709446" y="479152"/>
        <a:ext cx="1024962" cy="921441"/>
      </dsp:txXfrm>
    </dsp:sp>
    <dsp:sp modelId="{66354D7E-C253-4E28-9C7F-0E60D6739497}">
      <dsp:nvSpPr>
        <dsp:cNvPr id="0" name=""/>
        <dsp:cNvSpPr/>
      </dsp:nvSpPr>
      <dsp:spPr>
        <a:xfrm rot="805331">
          <a:off x="4996020" y="951648"/>
          <a:ext cx="188656" cy="39093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4996793" y="1023266"/>
        <a:ext cx="132059" cy="234560"/>
      </dsp:txXfrm>
    </dsp:sp>
    <dsp:sp modelId="{7033DF74-DD47-488A-B4A8-A7675F36158B}">
      <dsp:nvSpPr>
        <dsp:cNvPr id="0" name=""/>
        <dsp:cNvSpPr/>
      </dsp:nvSpPr>
      <dsp:spPr>
        <a:xfrm>
          <a:off x="5235122" y="733926"/>
          <a:ext cx="1600445" cy="12774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Reservoir</a:t>
          </a:r>
          <a:endParaRPr lang="en-GB" sz="1900" kern="1200" dirty="0"/>
        </a:p>
      </dsp:txBody>
      <dsp:txXfrm>
        <a:off x="5469502" y="920999"/>
        <a:ext cx="1131685" cy="903266"/>
      </dsp:txXfrm>
    </dsp:sp>
    <dsp:sp modelId="{D00CBD79-6482-48DC-A1D1-36C41CAF0361}">
      <dsp:nvSpPr>
        <dsp:cNvPr id="0" name=""/>
        <dsp:cNvSpPr/>
      </dsp:nvSpPr>
      <dsp:spPr>
        <a:xfrm rot="5588556">
          <a:off x="5855055" y="2056501"/>
          <a:ext cx="264022" cy="39093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rot="10800000">
        <a:off x="5896830" y="2095144"/>
        <a:ext cx="184815" cy="234560"/>
      </dsp:txXfrm>
    </dsp:sp>
    <dsp:sp modelId="{57AFA45C-02A2-4D25-A0D1-638751E83A3C}">
      <dsp:nvSpPr>
        <dsp:cNvPr id="0" name=""/>
        <dsp:cNvSpPr/>
      </dsp:nvSpPr>
      <dsp:spPr>
        <a:xfrm>
          <a:off x="5168684" y="2507486"/>
          <a:ext cx="1539112" cy="126757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Way out of the body</a:t>
          </a:r>
          <a:endParaRPr lang="en-GB" sz="1900" kern="1200" dirty="0"/>
        </a:p>
      </dsp:txBody>
      <dsp:txXfrm>
        <a:off x="5394082" y="2693118"/>
        <a:ext cx="1088316" cy="896313"/>
      </dsp:txXfrm>
    </dsp:sp>
    <dsp:sp modelId="{1248152A-5484-4691-9CD8-AD5D2A781E22}">
      <dsp:nvSpPr>
        <dsp:cNvPr id="0" name=""/>
        <dsp:cNvSpPr/>
      </dsp:nvSpPr>
      <dsp:spPr>
        <a:xfrm rot="9081972">
          <a:off x="5099174" y="3362518"/>
          <a:ext cx="151671" cy="39093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rot="10800000">
        <a:off x="5141893" y="3429803"/>
        <a:ext cx="106170" cy="234560"/>
      </dsp:txXfrm>
    </dsp:sp>
    <dsp:sp modelId="{590D3CE9-20A6-4DDC-AA5E-7A6BE248FCA1}">
      <dsp:nvSpPr>
        <dsp:cNvPr id="0" name=""/>
        <dsp:cNvSpPr/>
      </dsp:nvSpPr>
      <dsp:spPr>
        <a:xfrm>
          <a:off x="3668922" y="3386554"/>
          <a:ext cx="1518610" cy="115832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Method of spread</a:t>
          </a:r>
          <a:endParaRPr lang="en-GB" sz="1900" kern="1200" dirty="0"/>
        </a:p>
      </dsp:txBody>
      <dsp:txXfrm>
        <a:off x="3891317" y="3556187"/>
        <a:ext cx="1073820" cy="819058"/>
      </dsp:txXfrm>
    </dsp:sp>
    <dsp:sp modelId="{A3C73AF7-95FD-4371-B20B-841F9F0EA19F}">
      <dsp:nvSpPr>
        <dsp:cNvPr id="0" name=""/>
        <dsp:cNvSpPr/>
      </dsp:nvSpPr>
      <dsp:spPr>
        <a:xfrm rot="12387869">
          <a:off x="3306190" y="3303420"/>
          <a:ext cx="368534" cy="39093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rot="10800000">
        <a:off x="3410957" y="3406242"/>
        <a:ext cx="257974" cy="234560"/>
      </dsp:txXfrm>
    </dsp:sp>
    <dsp:sp modelId="{5A72BF8B-9121-4E2D-A93E-1614D025273B}">
      <dsp:nvSpPr>
        <dsp:cNvPr id="0" name=""/>
        <dsp:cNvSpPr/>
      </dsp:nvSpPr>
      <dsp:spPr>
        <a:xfrm>
          <a:off x="1747052" y="2305843"/>
          <a:ext cx="1512714" cy="14033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Way into the body</a:t>
          </a:r>
          <a:endParaRPr lang="en-GB" sz="1900" kern="1200" dirty="0"/>
        </a:p>
      </dsp:txBody>
      <dsp:txXfrm>
        <a:off x="1968584" y="2511361"/>
        <a:ext cx="1069650" cy="992332"/>
      </dsp:txXfrm>
    </dsp:sp>
    <dsp:sp modelId="{CA2150D5-BEF2-4560-BA9A-521D0174E815}">
      <dsp:nvSpPr>
        <dsp:cNvPr id="0" name=""/>
        <dsp:cNvSpPr/>
      </dsp:nvSpPr>
      <dsp:spPr>
        <a:xfrm rot="16266907">
          <a:off x="2452805" y="1988561"/>
          <a:ext cx="133267" cy="39093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2472406" y="2086734"/>
        <a:ext cx="93287" cy="234560"/>
      </dsp:txXfrm>
    </dsp:sp>
    <dsp:sp modelId="{0E5720AB-549A-4884-8952-902E29A7FA5A}">
      <dsp:nvSpPr>
        <dsp:cNvPr id="0" name=""/>
        <dsp:cNvSpPr/>
      </dsp:nvSpPr>
      <dsp:spPr>
        <a:xfrm>
          <a:off x="1833701" y="577350"/>
          <a:ext cx="1405268" cy="14773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Person at risk</a:t>
          </a:r>
          <a:endParaRPr lang="en-GB" sz="1900" kern="1200" dirty="0"/>
        </a:p>
      </dsp:txBody>
      <dsp:txXfrm>
        <a:off x="2039498" y="793705"/>
        <a:ext cx="993674" cy="1044652"/>
      </dsp:txXfrm>
    </dsp:sp>
    <dsp:sp modelId="{2FF421A1-F52B-4129-AABA-E36CC6E3D2EE}">
      <dsp:nvSpPr>
        <dsp:cNvPr id="0" name=""/>
        <dsp:cNvSpPr/>
      </dsp:nvSpPr>
      <dsp:spPr>
        <a:xfrm rot="20845198">
          <a:off x="3286602" y="935267"/>
          <a:ext cx="160121" cy="39093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3287179" y="1018685"/>
        <a:ext cx="112085" cy="234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B0ACBA-2987-934E-B968-8C4CE788915D}">
      <dsp:nvSpPr>
        <dsp:cNvPr id="0" name=""/>
        <dsp:cNvSpPr/>
      </dsp:nvSpPr>
      <dsp:spPr>
        <a:xfrm>
          <a:off x="3114616" y="1552"/>
          <a:ext cx="2984699" cy="1215510"/>
        </a:xfrm>
        <a:prstGeom prst="ellipse">
          <a:avLst/>
        </a:prstGeom>
        <a:solidFill>
          <a:srgbClr val="E614A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Aim to prevent spread</a:t>
          </a:r>
        </a:p>
      </dsp:txBody>
      <dsp:txXfrm>
        <a:off x="3551715" y="179559"/>
        <a:ext cx="2110501" cy="859496"/>
      </dsp:txXfrm>
    </dsp:sp>
    <dsp:sp modelId="{C33D8B49-0452-E641-B9AC-2CC6999225D0}">
      <dsp:nvSpPr>
        <dsp:cNvPr id="0" name=""/>
        <dsp:cNvSpPr/>
      </dsp:nvSpPr>
      <dsp:spPr>
        <a:xfrm rot="1161497">
          <a:off x="5846649" y="892783"/>
          <a:ext cx="301965" cy="410234"/>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849210" y="959816"/>
        <a:ext cx="211376" cy="246140"/>
      </dsp:txXfrm>
    </dsp:sp>
    <dsp:sp modelId="{A81E910F-E0EA-CA4A-BDFA-1E56C8A675A3}">
      <dsp:nvSpPr>
        <dsp:cNvPr id="0" name=""/>
        <dsp:cNvSpPr/>
      </dsp:nvSpPr>
      <dsp:spPr>
        <a:xfrm>
          <a:off x="5825504" y="1005354"/>
          <a:ext cx="3277102" cy="1215510"/>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Collect specimens/ record</a:t>
          </a:r>
        </a:p>
      </dsp:txBody>
      <dsp:txXfrm>
        <a:off x="6305424" y="1183361"/>
        <a:ext cx="2317262" cy="859496"/>
      </dsp:txXfrm>
    </dsp:sp>
    <dsp:sp modelId="{AA900970-930E-E048-9C1C-80D441F19542}">
      <dsp:nvSpPr>
        <dsp:cNvPr id="0" name=""/>
        <dsp:cNvSpPr/>
      </dsp:nvSpPr>
      <dsp:spPr>
        <a:xfrm rot="5436006">
          <a:off x="7330227" y="2244623"/>
          <a:ext cx="250130" cy="410234"/>
        </a:xfrm>
        <a:prstGeom prst="righ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7368139" y="2289153"/>
        <a:ext cx="175091" cy="246140"/>
      </dsp:txXfrm>
    </dsp:sp>
    <dsp:sp modelId="{874F99E9-A122-5045-B850-BCA900A48B83}">
      <dsp:nvSpPr>
        <dsp:cNvPr id="0" name=""/>
        <dsp:cNvSpPr/>
      </dsp:nvSpPr>
      <dsp:spPr>
        <a:xfrm>
          <a:off x="5758405" y="2692776"/>
          <a:ext cx="3376883" cy="1126547"/>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Inform others</a:t>
          </a:r>
        </a:p>
      </dsp:txBody>
      <dsp:txXfrm>
        <a:off x="6252938" y="2857755"/>
        <a:ext cx="2387817" cy="796589"/>
      </dsp:txXfrm>
    </dsp:sp>
    <dsp:sp modelId="{603A4E4B-3AC3-7C4E-8416-AA66F55F0D4D}">
      <dsp:nvSpPr>
        <dsp:cNvPr id="0" name=""/>
        <dsp:cNvSpPr/>
      </dsp:nvSpPr>
      <dsp:spPr>
        <a:xfrm rot="9631993">
          <a:off x="5879501" y="3551968"/>
          <a:ext cx="299704" cy="410234"/>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5966842" y="3619033"/>
        <a:ext cx="209793" cy="246140"/>
      </dsp:txXfrm>
    </dsp:sp>
    <dsp:sp modelId="{415B5AE1-73C4-9542-8DB5-3E8B0FCC39DE}">
      <dsp:nvSpPr>
        <dsp:cNvPr id="0" name=""/>
        <dsp:cNvSpPr/>
      </dsp:nvSpPr>
      <dsp:spPr>
        <a:xfrm>
          <a:off x="3065358" y="3652096"/>
          <a:ext cx="3083216" cy="1215510"/>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Provide advice</a:t>
          </a:r>
        </a:p>
      </dsp:txBody>
      <dsp:txXfrm>
        <a:off x="3516885" y="3830103"/>
        <a:ext cx="2180162" cy="859496"/>
      </dsp:txXfrm>
    </dsp:sp>
    <dsp:sp modelId="{582388E5-5C07-664C-A093-B0D8EEFB3CDF}">
      <dsp:nvSpPr>
        <dsp:cNvPr id="0" name=""/>
        <dsp:cNvSpPr/>
      </dsp:nvSpPr>
      <dsp:spPr>
        <a:xfrm rot="12045129">
          <a:off x="3179646" y="3558048"/>
          <a:ext cx="232973" cy="410234"/>
        </a:xfrm>
        <a:prstGeom prst="rightArrow">
          <a:avLst>
            <a:gd name="adj1" fmla="val 60000"/>
            <a:gd name="adj2" fmla="val 5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3247271" y="3652477"/>
        <a:ext cx="163081" cy="246140"/>
      </dsp:txXfrm>
    </dsp:sp>
    <dsp:sp modelId="{756305B4-3C0A-7F44-8B6D-EDA7D29D0980}">
      <dsp:nvSpPr>
        <dsp:cNvPr id="0" name=""/>
        <dsp:cNvSpPr/>
      </dsp:nvSpPr>
      <dsp:spPr>
        <a:xfrm>
          <a:off x="493608" y="2685279"/>
          <a:ext cx="3018235" cy="1175605"/>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000000"/>
              </a:solidFill>
            </a:rPr>
            <a:t>Observe and review</a:t>
          </a:r>
        </a:p>
      </dsp:txBody>
      <dsp:txXfrm>
        <a:off x="935618" y="2857442"/>
        <a:ext cx="2134215" cy="831279"/>
      </dsp:txXfrm>
    </dsp:sp>
    <dsp:sp modelId="{EEF5CCE6-076E-F040-9384-9988B0CE5435}">
      <dsp:nvSpPr>
        <dsp:cNvPr id="0" name=""/>
        <dsp:cNvSpPr/>
      </dsp:nvSpPr>
      <dsp:spPr>
        <a:xfrm rot="16490629">
          <a:off x="1979393" y="2322768"/>
          <a:ext cx="172964" cy="410234"/>
        </a:xfrm>
        <a:prstGeom prst="rightArrow">
          <a:avLst>
            <a:gd name="adj1" fmla="val 60000"/>
            <a:gd name="adj2" fmla="val 5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003147" y="2430667"/>
        <a:ext cx="121075" cy="246140"/>
      </dsp:txXfrm>
    </dsp:sp>
    <dsp:sp modelId="{A341E209-8268-AD4F-8AAF-53FA4EF1CF2F}">
      <dsp:nvSpPr>
        <dsp:cNvPr id="0" name=""/>
        <dsp:cNvSpPr/>
      </dsp:nvSpPr>
      <dsp:spPr>
        <a:xfrm>
          <a:off x="364512" y="1143997"/>
          <a:ext cx="3534170" cy="1216677"/>
        </a:xfrm>
        <a:prstGeom prst="ellipse">
          <a:avLst/>
        </a:prstGeom>
        <a:solidFill>
          <a:schemeClr val="accent1">
            <a:lumMod val="60000"/>
            <a:lumOff val="40000"/>
          </a:schemeClr>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000000"/>
              </a:solidFill>
              <a:latin typeface="Calibri" panose="020F0502020204030204" pitchFamily="34" charset="0"/>
              <a:cs typeface="Calibri" panose="020F0502020204030204" pitchFamily="34" charset="0"/>
            </a:rPr>
            <a:t>Isolate/exclude/restrict/close</a:t>
          </a:r>
        </a:p>
      </dsp:txBody>
      <dsp:txXfrm>
        <a:off x="882079" y="1322175"/>
        <a:ext cx="2499036" cy="860321"/>
      </dsp:txXfrm>
    </dsp:sp>
    <dsp:sp modelId="{5793AC1F-F401-084F-BDDE-A1563C3FBD05}">
      <dsp:nvSpPr>
        <dsp:cNvPr id="0" name=""/>
        <dsp:cNvSpPr/>
      </dsp:nvSpPr>
      <dsp:spPr>
        <a:xfrm rot="20112861">
          <a:off x="3271235" y="962745"/>
          <a:ext cx="252221" cy="410234"/>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274720" y="1060653"/>
        <a:ext cx="176555" cy="24614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BB121381-0B1B-4469-83C4-52DB3FF3C22E}" type="datetimeFigureOut">
              <a:rPr lang="en-GB" smtClean="0"/>
              <a:t>09/03/2020</a:t>
            </a:fld>
            <a:endParaRPr lang="en-GB"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BCE5926-C1ED-4F92-8765-CBF4BA7E1134}" type="slidenum">
              <a:rPr lang="en-GB" smtClean="0"/>
              <a:t>‹#›</a:t>
            </a:fld>
            <a:endParaRPr lang="en-GB" dirty="0"/>
          </a:p>
        </p:txBody>
      </p:sp>
    </p:spTree>
    <p:extLst>
      <p:ext uri="{BB962C8B-B14F-4D97-AF65-F5344CB8AC3E}">
        <p14:creationId xmlns:p14="http://schemas.microsoft.com/office/powerpoint/2010/main" val="9707227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DDE6D3A-7CEF-49D9-AA26-29BC4F192D4E}" type="datetimeFigureOut">
              <a:rPr lang="en-GB" smtClean="0"/>
              <a:t>09/03/2020</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3B288978-099F-46F1-8EB0-5C2F30E2FFA9}" type="slidenum">
              <a:rPr lang="en-GB" smtClean="0"/>
              <a:t>‹#›</a:t>
            </a:fld>
            <a:endParaRPr lang="en-GB" dirty="0"/>
          </a:p>
        </p:txBody>
      </p:sp>
    </p:spTree>
    <p:extLst>
      <p:ext uri="{BB962C8B-B14F-4D97-AF65-F5344CB8AC3E}">
        <p14:creationId xmlns:p14="http://schemas.microsoft.com/office/powerpoint/2010/main" val="3096477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gov.uk/guidance/contacts-phe-health-protection-teams"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youtu.be/poN0uBBJemM"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288978-099F-46F1-8EB0-5C2F30E2FFA9}" type="slidenum">
              <a:rPr lang="en-GB" smtClean="0"/>
              <a:t>1</a:t>
            </a:fld>
            <a:endParaRPr lang="en-GB" dirty="0"/>
          </a:p>
        </p:txBody>
      </p:sp>
    </p:spTree>
    <p:extLst>
      <p:ext uri="{BB962C8B-B14F-4D97-AF65-F5344CB8AC3E}">
        <p14:creationId xmlns:p14="http://schemas.microsoft.com/office/powerpoint/2010/main" val="1649343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rgbClr val="222222"/>
                </a:solidFill>
              </a:rPr>
              <a:t>We will be covering the following topics in this pack and encourage you to note down any questions you may have for each section and ask them during the Q&amp;A session. </a:t>
            </a: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Mental Health, including the establishment of clear pan London escalation and communication channels and escalation capacity </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Acute Medical Model; first wave to commence 01 October 2019</a:t>
            </a:r>
          </a:p>
          <a:p>
            <a:endParaRPr lang="en-GB" dirty="0"/>
          </a:p>
        </p:txBody>
      </p:sp>
      <p:sp>
        <p:nvSpPr>
          <p:cNvPr id="4" name="Slide Number Placeholder 3"/>
          <p:cNvSpPr>
            <a:spLocks noGrp="1"/>
          </p:cNvSpPr>
          <p:nvPr>
            <p:ph type="sldNum" sz="quarter" idx="10"/>
          </p:nvPr>
        </p:nvSpPr>
        <p:spPr/>
        <p:txBody>
          <a:bodyPr/>
          <a:lstStyle/>
          <a:p>
            <a:fld id="{050FD3A3-A542-4ABB-920E-521B6F5AD52A}" type="slidenum">
              <a:rPr lang="en-GB" smtClean="0"/>
              <a:t>2</a:t>
            </a:fld>
            <a:endParaRPr lang="en-GB" dirty="0"/>
          </a:p>
        </p:txBody>
      </p:sp>
    </p:spTree>
    <p:extLst>
      <p:ext uri="{BB962C8B-B14F-4D97-AF65-F5344CB8AC3E}">
        <p14:creationId xmlns:p14="http://schemas.microsoft.com/office/powerpoint/2010/main" val="3750792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50FD3A3-A542-4ABB-920E-521B6F5AD52A}" type="slidenum">
              <a:rPr lang="en-GB" smtClean="0"/>
              <a:t>3</a:t>
            </a:fld>
            <a:endParaRPr lang="en-GB" dirty="0"/>
          </a:p>
        </p:txBody>
      </p:sp>
    </p:spTree>
    <p:extLst>
      <p:ext uri="{BB962C8B-B14F-4D97-AF65-F5344CB8AC3E}">
        <p14:creationId xmlns:p14="http://schemas.microsoft.com/office/powerpoint/2010/main" val="3750792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dirty="0"/>
              <a:t>Regular contact with staff, other residents, family and friends and the shared living space all mean </a:t>
            </a:r>
            <a:r>
              <a:rPr lang="en-GB" b="1" dirty="0">
                <a:solidFill>
                  <a:schemeClr val="tx2"/>
                </a:solidFill>
              </a:rPr>
              <a:t>infection can easily be passed around</a:t>
            </a:r>
            <a:r>
              <a:rPr lang="en-GB" dirty="0"/>
              <a:t>. It is therefore vital to take the steps that can </a:t>
            </a:r>
            <a:r>
              <a:rPr lang="en-GB" b="1" dirty="0">
                <a:solidFill>
                  <a:schemeClr val="tx2"/>
                </a:solidFill>
              </a:rPr>
              <a:t>help prevent infection occurring</a:t>
            </a:r>
            <a:r>
              <a:rPr lang="en-GB" dirty="0"/>
              <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b="1" dirty="0">
                <a:solidFill>
                  <a:schemeClr val="tx2"/>
                </a:solidFill>
              </a:rPr>
              <a:t>Having clean hands is the most effective way of preventing infection from spreading</a:t>
            </a:r>
            <a:r>
              <a:rPr lang="en-GB" dirty="0"/>
              <a:t>. Cleansing your hands is one of the easiest ways to protect yourself and others from illnesses such as food poisoning and flu.</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0" dirty="0">
                <a:solidFill>
                  <a:schemeClr val="tx2"/>
                </a:solidFill>
              </a:rPr>
              <a:t>https://www.nice.org.uk/Media/Default/About/NICE-Communities/Social-care/quick-guides/Infection%20prevention.pdf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0" dirty="0">
              <a:solidFill>
                <a:schemeClr val="tx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0" dirty="0">
                <a:solidFill>
                  <a:schemeClr val="tx2"/>
                </a:solidFill>
              </a:rPr>
              <a:t>www.nice.org.uk/cg139  NICE (2012) Prevention</a:t>
            </a:r>
            <a:r>
              <a:rPr lang="en-GB" sz="1200" b="0" kern="0" baseline="0" dirty="0">
                <a:solidFill>
                  <a:schemeClr val="tx2"/>
                </a:solidFill>
              </a:rPr>
              <a:t> and control of Healthcare-associated Infections in Primary and community Care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0" dirty="0">
              <a:solidFill>
                <a:schemeClr val="tx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0" dirty="0">
                <a:solidFill>
                  <a:schemeClr val="tx2"/>
                </a:solidFill>
              </a:rPr>
              <a:t>To continue to be registered with CQC</a:t>
            </a:r>
            <a:r>
              <a:rPr lang="en-GB" sz="1200" b="0" kern="0" baseline="0" dirty="0">
                <a:solidFill>
                  <a:schemeClr val="tx2"/>
                </a:solidFill>
              </a:rPr>
              <a:t> care homes have to demonstrate that they are compliant with the Health &amp; Social Care Act 2008 (Department of Health 2015) Code of practice for the prevention and control of HCAI</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0" baseline="0" dirty="0">
              <a:solidFill>
                <a:schemeClr val="tx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0" baseline="0" dirty="0">
                <a:solidFill>
                  <a:schemeClr val="tx2"/>
                </a:solidFill>
              </a:rPr>
              <a:t>a legal requirement to protect patients, workers and others from HCAI</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0" baseline="0" dirty="0">
              <a:solidFill>
                <a:schemeClr val="tx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0" baseline="0" dirty="0">
                <a:solidFill>
                  <a:schemeClr val="tx2"/>
                </a:solidFill>
              </a:rPr>
              <a:t>Compliance measured by the Care Quality Commission (CQC)</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0" baseline="0" dirty="0">
              <a:solidFill>
                <a:schemeClr val="tx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0" baseline="0" dirty="0">
                <a:solidFill>
                  <a:schemeClr val="tx2"/>
                </a:solidFill>
              </a:rPr>
              <a:t>Compliance measures include application of local policies and best practice programmes, e.g.</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0" baseline="0" dirty="0">
                <a:solidFill>
                  <a:schemeClr val="tx2"/>
                </a:solidFill>
              </a:rPr>
              <a:t>5 Moments for Hand Hygiene (World Health Organisation)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0" baseline="0" dirty="0">
                <a:solidFill>
                  <a:schemeClr val="tx2"/>
                </a:solidFill>
              </a:rPr>
              <a:t>NICE guidance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0" dirty="0">
              <a:solidFill>
                <a:schemeClr val="tx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0" dirty="0">
                <a:solidFill>
                  <a:schemeClr val="tx2"/>
                </a:solidFill>
              </a:rPr>
              <a:t>Your</a:t>
            </a:r>
            <a:r>
              <a:rPr lang="en-GB" sz="1200" b="0" kern="0" baseline="0" dirty="0">
                <a:solidFill>
                  <a:schemeClr val="tx2"/>
                </a:solidFill>
              </a:rPr>
              <a:t> residents have the right to expect that those who provide their care meet appropriate standards of hygiene and follow the correct procedures to minimise the risk of transmitting infections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0" baseline="0" dirty="0">
              <a:solidFill>
                <a:schemeClr val="tx2"/>
              </a:solidFill>
            </a:endParaRPr>
          </a:p>
        </p:txBody>
      </p:sp>
      <p:sp>
        <p:nvSpPr>
          <p:cNvPr id="4" name="Slide Number Placeholder 3"/>
          <p:cNvSpPr>
            <a:spLocks noGrp="1"/>
          </p:cNvSpPr>
          <p:nvPr>
            <p:ph type="sldNum" sz="quarter" idx="10"/>
          </p:nvPr>
        </p:nvSpPr>
        <p:spPr/>
        <p:txBody>
          <a:bodyPr/>
          <a:lstStyle/>
          <a:p>
            <a:fld id="{050FD3A3-A542-4ABB-920E-521B6F5AD52A}" type="slidenum">
              <a:rPr lang="en-GB" smtClean="0"/>
              <a:t>4</a:t>
            </a:fld>
            <a:endParaRPr lang="en-GB" dirty="0"/>
          </a:p>
        </p:txBody>
      </p:sp>
    </p:spTree>
    <p:extLst>
      <p:ext uri="{BB962C8B-B14F-4D97-AF65-F5344CB8AC3E}">
        <p14:creationId xmlns:p14="http://schemas.microsoft.com/office/powerpoint/2010/main" val="1268018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Care associated infections</a:t>
            </a:r>
            <a:endParaRPr lang="en-GB" dirty="0"/>
          </a:p>
        </p:txBody>
      </p:sp>
      <p:sp>
        <p:nvSpPr>
          <p:cNvPr id="4" name="Slide Number Placeholder 3"/>
          <p:cNvSpPr>
            <a:spLocks noGrp="1"/>
          </p:cNvSpPr>
          <p:nvPr>
            <p:ph type="sldNum" sz="quarter" idx="10"/>
          </p:nvPr>
        </p:nvSpPr>
        <p:spPr/>
        <p:txBody>
          <a:bodyPr/>
          <a:lstStyle/>
          <a:p>
            <a:fld id="{3B288978-099F-46F1-8EB0-5C2F30E2FFA9}" type="slidenum">
              <a:rPr lang="en-GB" smtClean="0"/>
              <a:t>5</a:t>
            </a:fld>
            <a:endParaRPr lang="en-GB" dirty="0"/>
          </a:p>
        </p:txBody>
      </p:sp>
    </p:spTree>
    <p:extLst>
      <p:ext uri="{BB962C8B-B14F-4D97-AF65-F5344CB8AC3E}">
        <p14:creationId xmlns:p14="http://schemas.microsoft.com/office/powerpoint/2010/main" val="3981072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dirty="0">
                <a:latin typeface="Arial" charset="0"/>
                <a:ea typeface="ＭＳ Ｐゴシック" charset="0"/>
                <a:cs typeface="ＭＳ Ｐゴシック" charset="0"/>
              </a:rPr>
              <a:t>What we do find in care homes are common infections that can cause outbreaks if standard precautions are not adhered to.</a:t>
            </a:r>
          </a:p>
          <a:p>
            <a:r>
              <a:rPr lang="en-GB" dirty="0">
                <a:latin typeface="Arial" charset="0"/>
                <a:ea typeface="ＭＳ Ｐゴシック" charset="0"/>
                <a:cs typeface="ＭＳ Ｐゴシック" charset="0"/>
              </a:rPr>
              <a:t>UTI a big problem in the community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Gastroenteritis can be caused by bacteria or viruses</a:t>
            </a:r>
          </a:p>
          <a:p>
            <a:r>
              <a:rPr lang="en-GB" dirty="0">
                <a:latin typeface="Arial" charset="0"/>
                <a:ea typeface="ＭＳ Ｐゴシック" charset="0"/>
                <a:cs typeface="ＭＳ Ｐゴシック" charset="0"/>
              </a:rPr>
              <a:t>Respiratory (influenza)and </a:t>
            </a:r>
            <a:r>
              <a:rPr lang="en-GB">
                <a:latin typeface="Arial" charset="0"/>
                <a:ea typeface="ＭＳ Ｐゴシック" charset="0"/>
                <a:cs typeface="ＭＳ Ｐゴシック" charset="0"/>
              </a:rPr>
              <a:t>GI (Norovirus) infections </a:t>
            </a:r>
            <a:r>
              <a:rPr lang="en-GB" dirty="0">
                <a:latin typeface="Arial" charset="0"/>
                <a:ea typeface="ＭＳ Ｐゴシック" charset="0"/>
                <a:cs typeface="ＭＳ Ｐゴシック" charset="0"/>
              </a:rPr>
              <a:t>most common</a:t>
            </a:r>
          </a:p>
        </p:txBody>
      </p:sp>
      <p:sp>
        <p:nvSpPr>
          <p:cNvPr id="163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20764B1-4CD7-E546-97E5-97030483DAF9}" type="slidenum">
              <a:rPr lang="en-US" sz="1200"/>
              <a:pPr/>
              <a:t>10</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 series of events has to happen to enable germs to cause infections in a person. </a:t>
            </a:r>
          </a:p>
          <a:p>
            <a:endParaRPr lang="en-GB" dirty="0"/>
          </a:p>
          <a:p>
            <a:r>
              <a:rPr lang="en-GB" dirty="0"/>
              <a:t>We call this the ‘Chain of Infection’.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 if we can break a link at any part of the chain, we can stop infection arising.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rPr>
              <a:t>THINK about what actions you take to break the chain?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err="1">
                <a:solidFill>
                  <a:srgbClr val="FF0000"/>
                </a:solidFill>
              </a:rPr>
              <a:t>Reservoir:</a:t>
            </a:r>
            <a:r>
              <a:rPr lang="en-GB" dirty="0" err="1">
                <a:solidFill>
                  <a:schemeClr val="accent5">
                    <a:lumMod val="50000"/>
                  </a:schemeClr>
                </a:solidFill>
              </a:rPr>
              <a:t>The</a:t>
            </a:r>
            <a:r>
              <a:rPr lang="en-GB" dirty="0">
                <a:solidFill>
                  <a:schemeClr val="accent5">
                    <a:lumMod val="50000"/>
                  </a:schemeClr>
                </a:solidFill>
              </a:rPr>
              <a:t> place where an infectious agent can survive, but may or may not multiply: poorly maintained or poorly cleaned equipment, people even if they are well</a:t>
            </a:r>
            <a:endParaRPr lang="en-GB" dirty="0">
              <a:solidFill>
                <a:srgbClr val="FFE70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rPr>
              <a:t> the way in which the organism exits the body, Respiratory tract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Mode of spread</a:t>
            </a:r>
            <a:r>
              <a:rPr lang="en-GB" dirty="0"/>
              <a:t>, unwashed hands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Entry, Respiratory tract, GI, </a:t>
            </a:r>
            <a:r>
              <a:rPr lang="en-GB" dirty="0" err="1"/>
              <a:t>genito</a:t>
            </a:r>
            <a:r>
              <a:rPr lang="en-GB" dirty="0"/>
              <a:t> urinary,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Person at risk –underlying disease</a:t>
            </a:r>
          </a:p>
          <a:p>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11</a:t>
            </a:fld>
            <a:endParaRPr lang="en-GB" dirty="0"/>
          </a:p>
        </p:txBody>
      </p:sp>
    </p:spTree>
    <p:extLst>
      <p:ext uri="{BB962C8B-B14F-4D97-AF65-F5344CB8AC3E}">
        <p14:creationId xmlns:p14="http://schemas.microsoft.com/office/powerpoint/2010/main" val="4083993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Q2-Urethra shorter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Easier for bacteria that live inside the bowel to get in to the urethra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12</a:t>
            </a:fld>
            <a:endParaRPr lang="en-GB" dirty="0"/>
          </a:p>
        </p:txBody>
      </p:sp>
    </p:spTree>
    <p:extLst>
      <p:ext uri="{BB962C8B-B14F-4D97-AF65-F5344CB8AC3E}">
        <p14:creationId xmlns:p14="http://schemas.microsoft.com/office/powerpoint/2010/main" val="3000382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Q3</a:t>
            </a:r>
            <a:r>
              <a:rPr lang="en-US" dirty="0"/>
              <a:t>– Peak of hospital admissions</a:t>
            </a:r>
          </a:p>
          <a:p>
            <a:r>
              <a:rPr lang="en-US" dirty="0"/>
              <a:t>Q4 depends on care home</a:t>
            </a:r>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13</a:t>
            </a:fld>
            <a:endParaRPr lang="en-GB" dirty="0"/>
          </a:p>
        </p:txBody>
      </p:sp>
    </p:spTree>
    <p:extLst>
      <p:ext uri="{BB962C8B-B14F-4D97-AF65-F5344CB8AC3E}">
        <p14:creationId xmlns:p14="http://schemas.microsoft.com/office/powerpoint/2010/main" val="1694742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at 6.3mins</a:t>
            </a:r>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14</a:t>
            </a:fld>
            <a:endParaRPr lang="en-GB" dirty="0"/>
          </a:p>
        </p:txBody>
      </p:sp>
    </p:spTree>
    <p:extLst>
      <p:ext uri="{BB962C8B-B14F-4D97-AF65-F5344CB8AC3E}">
        <p14:creationId xmlns:p14="http://schemas.microsoft.com/office/powerpoint/2010/main" val="254710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By following IPC principles you can have an impact on the prevention of residents developing an infection and therefore the need for antibiotics reducing the risk of resistance.</a:t>
            </a:r>
          </a:p>
          <a:p>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16</a:t>
            </a:fld>
            <a:endParaRPr lang="en-GB" dirty="0"/>
          </a:p>
        </p:txBody>
      </p:sp>
    </p:spTree>
    <p:extLst>
      <p:ext uri="{BB962C8B-B14F-4D97-AF65-F5344CB8AC3E}">
        <p14:creationId xmlns:p14="http://schemas.microsoft.com/office/powerpoint/2010/main" val="3981018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Group A streptococcus</a:t>
            </a:r>
            <a:r>
              <a:rPr lang="en-US" sz="1200" b="0" i="0" kern="1200" dirty="0">
                <a:solidFill>
                  <a:schemeClr val="tx1"/>
                </a:solidFill>
                <a:effectLst/>
                <a:latin typeface="+mn-lt"/>
                <a:ea typeface="+mn-ea"/>
                <a:cs typeface="+mn-cs"/>
              </a:rPr>
              <a:t> is a bacterium often found in the throat and on the skin. People may carry </a:t>
            </a:r>
            <a:r>
              <a:rPr lang="en-US" sz="1200" b="1" i="0" kern="1200" dirty="0">
                <a:solidFill>
                  <a:schemeClr val="tx1"/>
                </a:solidFill>
                <a:effectLst/>
                <a:latin typeface="+mn-lt"/>
                <a:ea typeface="+mn-ea"/>
                <a:cs typeface="+mn-cs"/>
              </a:rPr>
              <a:t>group A streptococci</a:t>
            </a:r>
            <a:r>
              <a:rPr lang="en-US" sz="1200" b="0" i="0" kern="1200" dirty="0">
                <a:solidFill>
                  <a:schemeClr val="tx1"/>
                </a:solidFill>
                <a:effectLst/>
                <a:latin typeface="+mn-lt"/>
                <a:ea typeface="+mn-ea"/>
                <a:cs typeface="+mn-cs"/>
              </a:rPr>
              <a:t> in the throat or on the skin and have no symptoms of illness. </a:t>
            </a:r>
          </a:p>
          <a:p>
            <a:r>
              <a:rPr lang="en-US" sz="1200" b="0" i="0" kern="1200" dirty="0">
                <a:solidFill>
                  <a:schemeClr val="tx1"/>
                </a:solidFill>
                <a:effectLst/>
                <a:latin typeface="+mn-lt"/>
                <a:ea typeface="+mn-ea"/>
                <a:cs typeface="+mn-cs"/>
              </a:rPr>
              <a:t>Most GAS infections are relatively mild illnesses such as "strep throat," or impetigo.</a:t>
            </a:r>
            <a:endParaRPr lang="en-GB" dirty="0">
              <a:solidFill>
                <a:schemeClr val="tx1"/>
              </a:solidFill>
            </a:endParaRPr>
          </a:p>
        </p:txBody>
      </p:sp>
      <p:sp>
        <p:nvSpPr>
          <p:cNvPr id="4" name="Slide Number Placeholder 3"/>
          <p:cNvSpPr>
            <a:spLocks noGrp="1"/>
          </p:cNvSpPr>
          <p:nvPr>
            <p:ph type="sldNum" sz="quarter" idx="5"/>
          </p:nvPr>
        </p:nvSpPr>
        <p:spPr/>
        <p:txBody>
          <a:bodyPr/>
          <a:lstStyle/>
          <a:p>
            <a:fld id="{3B288978-099F-46F1-8EB0-5C2F30E2FFA9}" type="slidenum">
              <a:rPr lang="en-GB" smtClean="0"/>
              <a:t>22</a:t>
            </a:fld>
            <a:endParaRPr lang="en-GB" dirty="0"/>
          </a:p>
        </p:txBody>
      </p:sp>
    </p:spTree>
    <p:extLst>
      <p:ext uri="{BB962C8B-B14F-4D97-AF65-F5344CB8AC3E}">
        <p14:creationId xmlns:p14="http://schemas.microsoft.com/office/powerpoint/2010/main" val="1544349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shingles vaccination programme</a:t>
            </a:r>
          </a:p>
          <a:p>
            <a:pPr marL="0" indent="0">
              <a:buNone/>
            </a:pPr>
            <a:r>
              <a:rPr lang="en-GB" dirty="0"/>
              <a:t>    in September 2013. This programme </a:t>
            </a:r>
          </a:p>
          <a:p>
            <a:pPr marL="0" indent="0">
              <a:buNone/>
            </a:pPr>
            <a:r>
              <a:rPr lang="en-GB" dirty="0"/>
              <a:t>Aims to prevent the complications of Shingles in the </a:t>
            </a:r>
          </a:p>
          <a:p>
            <a:pPr marL="0" indent="0">
              <a:buNone/>
            </a:pPr>
            <a:r>
              <a:rPr lang="en-GB" dirty="0"/>
              <a:t>    vulnerable ages</a:t>
            </a:r>
          </a:p>
          <a:p>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23</a:t>
            </a:fld>
            <a:endParaRPr lang="en-GB" dirty="0"/>
          </a:p>
        </p:txBody>
      </p:sp>
    </p:spTree>
    <p:extLst>
      <p:ext uri="{BB962C8B-B14F-4D97-AF65-F5344CB8AC3E}">
        <p14:creationId xmlns:p14="http://schemas.microsoft.com/office/powerpoint/2010/main" val="3632980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are minute white disc-like arthropods, just too small to be visible to the naked eye. The adult female is around 0.4mm long and 0.3mm wide; males are slightly smaller. </a:t>
            </a:r>
          </a:p>
          <a:p>
            <a:r>
              <a:rPr lang="en-GB" dirty="0"/>
              <a:t>The female lays two to three eggs a day in burrows several millimetres in length in the skin. </a:t>
            </a:r>
          </a:p>
          <a:p>
            <a:r>
              <a:rPr lang="en-GB" dirty="0"/>
              <a:t>After two to four days larvae emerge to mature on the skin surface, and then make new burrows. </a:t>
            </a:r>
          </a:p>
          <a:p>
            <a:r>
              <a:rPr lang="en-GB" dirty="0"/>
              <a:t>They mature, mate, and repeat this cycle that takes 10 to 17 days. </a:t>
            </a:r>
          </a:p>
          <a:p>
            <a:r>
              <a:rPr lang="en-GB" dirty="0"/>
              <a:t>Males die after a short time, but the females live for up to six weeks.</a:t>
            </a:r>
          </a:p>
          <a:p>
            <a:endParaRPr lang="en-GB" dirty="0"/>
          </a:p>
          <a:p>
            <a:r>
              <a:rPr lang="en-GB" dirty="0"/>
              <a:t>The characteristic rash is not due to the mite itself but to an allergic reaction to the mite, its eggs and faeces.</a:t>
            </a:r>
          </a:p>
          <a:p>
            <a:endParaRPr lang="en-GB" dirty="0"/>
          </a:p>
          <a:p>
            <a:r>
              <a:rPr lang="en-GB" dirty="0"/>
              <a:t>Spread is normally from person to person via direct skin contact, including sexual contact.</a:t>
            </a:r>
          </a:p>
          <a:p>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24</a:t>
            </a:fld>
            <a:endParaRPr lang="en-GB" dirty="0"/>
          </a:p>
        </p:txBody>
      </p:sp>
    </p:spTree>
    <p:extLst>
      <p:ext uri="{BB962C8B-B14F-4D97-AF65-F5344CB8AC3E}">
        <p14:creationId xmlns:p14="http://schemas.microsoft.com/office/powerpoint/2010/main" val="2849532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Group A Streptococcus (GAS; Streptococcus pyogenes) is a bacterium which can colonise the throat, skin and </a:t>
            </a:r>
            <a:r>
              <a:rPr lang="en-GB" dirty="0" err="1"/>
              <a:t>anogenital</a:t>
            </a:r>
            <a:r>
              <a:rPr lang="en-GB" dirty="0"/>
              <a:t> tract. </a:t>
            </a:r>
          </a:p>
          <a:p>
            <a:r>
              <a:rPr lang="en-GB" dirty="0"/>
              <a:t>It causes a diverse range of skin, soft tissue and respiratory tract infections, including:</a:t>
            </a:r>
          </a:p>
          <a:p>
            <a:r>
              <a:rPr lang="en-GB" dirty="0"/>
              <a:t>tonsillitis</a:t>
            </a:r>
          </a:p>
          <a:p>
            <a:r>
              <a:rPr lang="en-GB" dirty="0"/>
              <a:t>pharyngitis</a:t>
            </a:r>
          </a:p>
          <a:p>
            <a:r>
              <a:rPr lang="en-GB" dirty="0"/>
              <a:t>scarlet fever</a:t>
            </a:r>
          </a:p>
          <a:p>
            <a:r>
              <a:rPr lang="en-GB" dirty="0"/>
              <a:t>impetigo</a:t>
            </a:r>
          </a:p>
          <a:p>
            <a:r>
              <a:rPr lang="en-GB" dirty="0"/>
              <a:t>erysipelas</a:t>
            </a:r>
          </a:p>
          <a:p>
            <a:r>
              <a:rPr lang="en-GB" dirty="0"/>
              <a:t>cellulitis</a:t>
            </a:r>
          </a:p>
          <a:p>
            <a:r>
              <a:rPr lang="en-GB" dirty="0"/>
              <a:t>pneumonia</a:t>
            </a:r>
          </a:p>
          <a:p>
            <a:r>
              <a:rPr lang="en-GB" dirty="0"/>
              <a:t>GAS can occasionally cause infections that are extremely severe. Invasive GAS (</a:t>
            </a:r>
            <a:r>
              <a:rPr lang="en-GB" dirty="0" err="1"/>
              <a:t>iGAS</a:t>
            </a:r>
            <a:r>
              <a:rPr lang="en-GB" dirty="0"/>
              <a:t>) is an infection where the bacteria is isolated from a normally sterile body site, such as the blood</a:t>
            </a:r>
          </a:p>
          <a:p>
            <a:r>
              <a:rPr lang="en-GB" dirty="0"/>
              <a:t>GAS is spread by close contact between individuals, through:</a:t>
            </a:r>
          </a:p>
          <a:p>
            <a:r>
              <a:rPr lang="en-GB" dirty="0"/>
              <a:t>•respiratory droplets</a:t>
            </a:r>
          </a:p>
          <a:p>
            <a:r>
              <a:rPr lang="en-GB" dirty="0"/>
              <a:t>•direct skin contact</a:t>
            </a:r>
          </a:p>
          <a:p>
            <a:endParaRPr lang="en-GB" dirty="0"/>
          </a:p>
          <a:p>
            <a:r>
              <a:rPr lang="en-GB" dirty="0"/>
              <a:t>It can also be transmitted environmentally, through:</a:t>
            </a:r>
          </a:p>
          <a:p>
            <a:r>
              <a:rPr lang="en-GB" dirty="0"/>
              <a:t>•contact with contaminated objects, such as towels or bedding</a:t>
            </a:r>
          </a:p>
          <a:p>
            <a:r>
              <a:rPr lang="en-GB" dirty="0"/>
              <a:t>•ingestion of food inoculated by a carrier</a:t>
            </a:r>
          </a:p>
          <a:p>
            <a:endParaRPr lang="en-GB" dirty="0"/>
          </a:p>
        </p:txBody>
      </p:sp>
      <p:sp>
        <p:nvSpPr>
          <p:cNvPr id="4" name="Slide Number Placeholder 3"/>
          <p:cNvSpPr>
            <a:spLocks noGrp="1"/>
          </p:cNvSpPr>
          <p:nvPr>
            <p:ph type="sldNum" sz="quarter" idx="10"/>
          </p:nvPr>
        </p:nvSpPr>
        <p:spPr/>
        <p:txBody>
          <a:bodyPr/>
          <a:lstStyle/>
          <a:p>
            <a:fld id="{3B288978-099F-46F1-8EB0-5C2F30E2FFA9}" type="slidenum">
              <a:rPr lang="en-GB" smtClean="0"/>
              <a:t>25</a:t>
            </a:fld>
            <a:endParaRPr lang="en-GB" dirty="0"/>
          </a:p>
        </p:txBody>
      </p:sp>
    </p:spTree>
    <p:extLst>
      <p:ext uri="{BB962C8B-B14F-4D97-AF65-F5344CB8AC3E}">
        <p14:creationId xmlns:p14="http://schemas.microsoft.com/office/powerpoint/2010/main" val="40626636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defRPr/>
            </a:pPr>
            <a:r>
              <a:rPr lang="en-GB" sz="3700" dirty="0">
                <a:solidFill>
                  <a:schemeClr val="tx1"/>
                </a:solidFill>
              </a:rPr>
              <a:t>Treatment:</a:t>
            </a:r>
          </a:p>
          <a:p>
            <a:pPr lvl="1">
              <a:buFont typeface="Arial" panose="020B0604020202020204" pitchFamily="34" charset="0"/>
              <a:buChar char="•"/>
              <a:defRPr/>
            </a:pPr>
            <a:r>
              <a:rPr lang="en-GB" sz="3700" dirty="0">
                <a:solidFill>
                  <a:schemeClr val="tx1"/>
                </a:solidFill>
              </a:rPr>
              <a:t>None, encourage oral fluids and rest – prevent dehydration as may lead to preventable admission to acute care and further impact</a:t>
            </a:r>
          </a:p>
          <a:p>
            <a:endParaRPr lang="en-GB" dirty="0"/>
          </a:p>
        </p:txBody>
      </p:sp>
      <p:sp>
        <p:nvSpPr>
          <p:cNvPr id="4" name="Slide Number Placeholder 3"/>
          <p:cNvSpPr>
            <a:spLocks noGrp="1"/>
          </p:cNvSpPr>
          <p:nvPr>
            <p:ph type="sldNum" sz="quarter" idx="5"/>
          </p:nvPr>
        </p:nvSpPr>
        <p:spPr/>
        <p:txBody>
          <a:bodyPr/>
          <a:lstStyle/>
          <a:p>
            <a:fld id="{C4471189-3ECC-9647-AB4B-61C618B1B082}" type="slidenum">
              <a:rPr lang="en-US" smtClean="0"/>
              <a:t>28</a:t>
            </a:fld>
            <a:endParaRPr lang="en-US"/>
          </a:p>
        </p:txBody>
      </p:sp>
    </p:spTree>
    <p:extLst>
      <p:ext uri="{BB962C8B-B14F-4D97-AF65-F5344CB8AC3E}">
        <p14:creationId xmlns:p14="http://schemas.microsoft.com/office/powerpoint/2010/main" val="2896763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latin typeface="Times New Roman" charset="0"/>
              </a:rPr>
              <a:t>There are many sources of bacteria that can cause illness and disease in our lives – mostly outside of the hospital setting. Keeping ourselves fit and healthy will support our own bodies defence against illness.</a:t>
            </a:r>
          </a:p>
          <a:p>
            <a:r>
              <a:rPr lang="en-NZ" dirty="0">
                <a:latin typeface="Times New Roman" charset="0"/>
              </a:rPr>
              <a:t>We don’t live in a sterile world.</a:t>
            </a:r>
          </a:p>
          <a:p>
            <a:endParaRPr lang="en-US" dirty="0"/>
          </a:p>
        </p:txBody>
      </p:sp>
      <p:sp>
        <p:nvSpPr>
          <p:cNvPr id="4" name="Slide Number Placeholder 3"/>
          <p:cNvSpPr>
            <a:spLocks noGrp="1"/>
          </p:cNvSpPr>
          <p:nvPr>
            <p:ph type="sldNum" sz="quarter" idx="10"/>
          </p:nvPr>
        </p:nvSpPr>
        <p:spPr/>
        <p:txBody>
          <a:bodyPr/>
          <a:lstStyle/>
          <a:p>
            <a:fld id="{C4471189-3ECC-9647-AB4B-61C618B1B082}" type="slidenum">
              <a:rPr lang="en-US" smtClean="0"/>
              <a:t>30</a:t>
            </a:fld>
            <a:endParaRPr lang="en-US"/>
          </a:p>
        </p:txBody>
      </p:sp>
    </p:spTree>
    <p:extLst>
      <p:ext uri="{BB962C8B-B14F-4D97-AF65-F5344CB8AC3E}">
        <p14:creationId xmlns:p14="http://schemas.microsoft.com/office/powerpoint/2010/main" val="10346608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2116DC-D4E8-F540-9F23-9F17B522D747}" type="slidenum">
              <a:rPr lang="en-US"/>
              <a:pPr/>
              <a:t>31</a:t>
            </a:fld>
            <a:endParaRPr lang="en-US"/>
          </a:p>
        </p:txBody>
      </p:sp>
      <p:sp>
        <p:nvSpPr>
          <p:cNvPr id="3584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5843" name="Rectangle 3"/>
          <p:cNvSpPr>
            <a:spLocks noGrp="1" noChangeArrowheads="1"/>
          </p:cNvSpPr>
          <p:nvPr>
            <p:ph type="body" idx="1"/>
          </p:nvPr>
        </p:nvSpPr>
        <p:spPr/>
        <p:txBody>
          <a:bodyPr/>
          <a:lstStyle/>
          <a:p>
            <a:r>
              <a:rPr lang="en-US" b="1" dirty="0"/>
              <a:t>NB: Double click the horn for the sound of a cough then a sneeze. A quick check to see if you are awake!</a:t>
            </a:r>
          </a:p>
          <a:p>
            <a:r>
              <a:rPr lang="en-US" dirty="0"/>
              <a:t>An infected person can spread the flu virus to others even before feeling sick. An infected adult can spread the virus from about one day before and up to five days after symptoms start. Children can spread the virus for a longer time – up to six days before and 21 days after the symptoms start.</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Influenza and other respiratory infections are a major cause of hospitalisation, morbidity and death among the elderly. Underlying chronic health conditions make patients both more susceptible and vulnerable to severe disease1, and hospitalisation rates during outbreaks can be high. Respiratory infections may also spread rapidly in care homes, resulting in high attack rates due to prolonged close contacts between residents, and between patients and their carers2,3.</a:t>
            </a:r>
          </a:p>
          <a:p>
            <a:endParaRPr lang="en-GB"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https://www.nhs.uk/conditions/flu/</a:t>
            </a:r>
          </a:p>
          <a:p>
            <a:r>
              <a:rPr lang="en-GB" dirty="0"/>
              <a:t>https://www.nhs.uk/conditions/vaccinations/pneumococcal-vaccination/</a:t>
            </a:r>
          </a:p>
          <a:p>
            <a:r>
              <a:rPr lang="en-GB" dirty="0"/>
              <a:t>https://www.nhs.uk/conditions/shingles/</a:t>
            </a:r>
          </a:p>
        </p:txBody>
      </p:sp>
      <p:sp>
        <p:nvSpPr>
          <p:cNvPr id="4" name="Slide Number Placeholder 3"/>
          <p:cNvSpPr>
            <a:spLocks noGrp="1"/>
          </p:cNvSpPr>
          <p:nvPr>
            <p:ph type="sldNum" sz="quarter" idx="10"/>
          </p:nvPr>
        </p:nvSpPr>
        <p:spPr/>
        <p:txBody>
          <a:bodyPr/>
          <a:lstStyle/>
          <a:p>
            <a:fld id="{050FD3A3-A542-4ABB-920E-521B6F5AD52A}" type="slidenum">
              <a:rPr lang="en-GB" smtClean="0"/>
              <a:t>32</a:t>
            </a:fld>
            <a:endParaRPr lang="en-GB" dirty="0"/>
          </a:p>
        </p:txBody>
      </p:sp>
    </p:spTree>
    <p:extLst>
      <p:ext uri="{BB962C8B-B14F-4D97-AF65-F5344CB8AC3E}">
        <p14:creationId xmlns:p14="http://schemas.microsoft.com/office/powerpoint/2010/main" val="4118618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288978-099F-46F1-8EB0-5C2F30E2FFA9}" type="slidenum">
              <a:rPr lang="en-GB" smtClean="0"/>
              <a:t>33</a:t>
            </a:fld>
            <a:endParaRPr lang="en-GB" dirty="0"/>
          </a:p>
        </p:txBody>
      </p:sp>
    </p:spTree>
    <p:extLst>
      <p:ext uri="{BB962C8B-B14F-4D97-AF65-F5344CB8AC3E}">
        <p14:creationId xmlns:p14="http://schemas.microsoft.com/office/powerpoint/2010/main" val="3209067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solidFill>
                  <a:srgbClr val="000000"/>
                </a:solidFill>
                <a:latin typeface="+mn-lt"/>
                <a:cs typeface="Calibri"/>
              </a:rPr>
              <a:t>Viral shedding following influenza infection can be prolonged among some elderly persons, particularly among people with chronic long-term medical conditions and individuals on immunosuppressive therapy i.e. </a:t>
            </a:r>
            <a:r>
              <a:rPr lang="en-GB" sz="1200" dirty="0" err="1">
                <a:solidFill>
                  <a:srgbClr val="000000"/>
                </a:solidFill>
                <a:latin typeface="+mn-lt"/>
                <a:cs typeface="Calibri"/>
              </a:rPr>
              <a:t>chemtherapy</a:t>
            </a:r>
            <a:r>
              <a:rPr lang="en-GB" sz="1200" dirty="0">
                <a:solidFill>
                  <a:srgbClr val="000000"/>
                </a:solidFill>
                <a:latin typeface="+mn-lt"/>
                <a:cs typeface="Calibri"/>
              </a:rPr>
              <a:t>. Hence, isolation of patients and infection control precautions in care homes in a confirmed influenza outbreak may need to be applied for a longer period of time than 5 days.</a:t>
            </a:r>
          </a:p>
          <a:p>
            <a:endParaRPr lang="en-US" dirty="0"/>
          </a:p>
        </p:txBody>
      </p:sp>
      <p:sp>
        <p:nvSpPr>
          <p:cNvPr id="4" name="Slide Number Placeholder 3"/>
          <p:cNvSpPr>
            <a:spLocks noGrp="1"/>
          </p:cNvSpPr>
          <p:nvPr>
            <p:ph type="sldNum" sz="quarter" idx="10"/>
          </p:nvPr>
        </p:nvSpPr>
        <p:spPr/>
        <p:txBody>
          <a:bodyPr/>
          <a:lstStyle/>
          <a:p>
            <a:fld id="{C4471189-3ECC-9647-AB4B-61C618B1B082}" type="slidenum">
              <a:rPr lang="en-US" smtClean="0"/>
              <a:t>34</a:t>
            </a:fld>
            <a:endParaRPr lang="en-US"/>
          </a:p>
        </p:txBody>
      </p:sp>
    </p:spTree>
    <p:extLst>
      <p:ext uri="{BB962C8B-B14F-4D97-AF65-F5344CB8AC3E}">
        <p14:creationId xmlns:p14="http://schemas.microsoft.com/office/powerpoint/2010/main" val="302297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288978-099F-46F1-8EB0-5C2F30E2FFA9}" type="slidenum">
              <a:rPr lang="en-GB" smtClean="0"/>
              <a:t>35</a:t>
            </a:fld>
            <a:endParaRPr lang="en-GB" dirty="0"/>
          </a:p>
        </p:txBody>
      </p:sp>
    </p:spTree>
    <p:extLst>
      <p:ext uri="{BB962C8B-B14F-4D97-AF65-F5344CB8AC3E}">
        <p14:creationId xmlns:p14="http://schemas.microsoft.com/office/powerpoint/2010/main" val="2190890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Mythconceptions</a:t>
            </a:r>
            <a:endParaRPr lang="en-US" dirty="0"/>
          </a:p>
          <a:p>
            <a:r>
              <a:rPr lang="en-US" sz="1200" b="0" i="0" kern="1200" dirty="0">
                <a:solidFill>
                  <a:schemeClr val="tx1"/>
                </a:solidFill>
                <a:effectLst/>
                <a:latin typeface="+mn-lt"/>
                <a:ea typeface="+mn-ea"/>
                <a:cs typeface="+mn-cs"/>
              </a:rPr>
              <a:t>Flu shots are made with dead viruses or pieces (proteins) from the flu virus</a:t>
            </a:r>
          </a:p>
          <a:p>
            <a:r>
              <a:rPr lang="en-US" sz="1200" b="0" i="0" kern="1200" dirty="0">
                <a:solidFill>
                  <a:schemeClr val="tx1"/>
                </a:solidFill>
                <a:effectLst/>
                <a:latin typeface="+mn-lt"/>
                <a:ea typeface="+mn-ea"/>
                <a:cs typeface="+mn-cs"/>
              </a:rPr>
              <a:t>You can pass it to someone before you have symptoms, while you’re sick, and up to a week after you start feeling bad.</a:t>
            </a:r>
            <a:endParaRPr lang="en-GB" dirty="0"/>
          </a:p>
        </p:txBody>
      </p:sp>
      <p:sp>
        <p:nvSpPr>
          <p:cNvPr id="4" name="Slide Number Placeholder 3"/>
          <p:cNvSpPr>
            <a:spLocks noGrp="1"/>
          </p:cNvSpPr>
          <p:nvPr>
            <p:ph type="sldNum" sz="quarter" idx="5"/>
          </p:nvPr>
        </p:nvSpPr>
        <p:spPr/>
        <p:txBody>
          <a:bodyPr/>
          <a:lstStyle/>
          <a:p>
            <a:fld id="{C4471189-3ECC-9647-AB4B-61C618B1B082}" type="slidenum">
              <a:rPr lang="en-US" smtClean="0"/>
              <a:t>36</a:t>
            </a:fld>
            <a:endParaRPr lang="en-US"/>
          </a:p>
        </p:txBody>
      </p:sp>
    </p:spTree>
    <p:extLst>
      <p:ext uri="{BB962C8B-B14F-4D97-AF65-F5344CB8AC3E}">
        <p14:creationId xmlns:p14="http://schemas.microsoft.com/office/powerpoint/2010/main" val="1423561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Mythconceptions</a:t>
            </a:r>
            <a:endParaRPr lang="en-US" dirty="0"/>
          </a:p>
          <a:p>
            <a:r>
              <a:rPr lang="en-US" sz="1200" b="0" i="0" kern="1200" dirty="0">
                <a:solidFill>
                  <a:schemeClr val="tx1"/>
                </a:solidFill>
                <a:effectLst/>
                <a:latin typeface="+mn-lt"/>
                <a:ea typeface="+mn-ea"/>
                <a:cs typeface="+mn-cs"/>
              </a:rPr>
              <a:t>Flu shots are made with dead viruses or pieces (proteins) from the flu virus</a:t>
            </a:r>
          </a:p>
          <a:p>
            <a:r>
              <a:rPr lang="en-US" sz="1200" b="0" i="0" kern="1200" dirty="0">
                <a:solidFill>
                  <a:schemeClr val="tx1"/>
                </a:solidFill>
                <a:effectLst/>
                <a:latin typeface="+mn-lt"/>
                <a:ea typeface="+mn-ea"/>
                <a:cs typeface="+mn-cs"/>
              </a:rPr>
              <a:t>You can pass it to someone before you have symptoms, while you’re sick, and up to a week after you start feeling bad.</a:t>
            </a:r>
            <a:endParaRPr lang="en-GB" dirty="0"/>
          </a:p>
        </p:txBody>
      </p:sp>
      <p:sp>
        <p:nvSpPr>
          <p:cNvPr id="4" name="Slide Number Placeholder 3"/>
          <p:cNvSpPr>
            <a:spLocks noGrp="1"/>
          </p:cNvSpPr>
          <p:nvPr>
            <p:ph type="sldNum" sz="quarter" idx="5"/>
          </p:nvPr>
        </p:nvSpPr>
        <p:spPr/>
        <p:txBody>
          <a:bodyPr/>
          <a:lstStyle/>
          <a:p>
            <a:fld id="{C4471189-3ECC-9647-AB4B-61C618B1B082}" type="slidenum">
              <a:rPr lang="en-US" smtClean="0"/>
              <a:t>37</a:t>
            </a:fld>
            <a:endParaRPr lang="en-US"/>
          </a:p>
        </p:txBody>
      </p:sp>
    </p:spTree>
    <p:extLst>
      <p:ext uri="{BB962C8B-B14F-4D97-AF65-F5344CB8AC3E}">
        <p14:creationId xmlns:p14="http://schemas.microsoft.com/office/powerpoint/2010/main" val="727122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flu that’s keeping your partner in bed might not be the same one that made your aunt sick last year. That’s because flu viruses are always changing. They can vary from year to year. They can even change in the middle of a flu season.</a:t>
            </a:r>
            <a:endParaRPr lang="en-GB" dirty="0"/>
          </a:p>
        </p:txBody>
      </p:sp>
      <p:sp>
        <p:nvSpPr>
          <p:cNvPr id="4" name="Slide Number Placeholder 3"/>
          <p:cNvSpPr>
            <a:spLocks noGrp="1"/>
          </p:cNvSpPr>
          <p:nvPr>
            <p:ph type="sldNum" sz="quarter" idx="5"/>
          </p:nvPr>
        </p:nvSpPr>
        <p:spPr/>
        <p:txBody>
          <a:bodyPr/>
          <a:lstStyle/>
          <a:p>
            <a:fld id="{C4471189-3ECC-9647-AB4B-61C618B1B082}" type="slidenum">
              <a:rPr lang="en-US" smtClean="0"/>
              <a:t>38</a:t>
            </a:fld>
            <a:endParaRPr lang="en-US"/>
          </a:p>
        </p:txBody>
      </p:sp>
    </p:spTree>
    <p:extLst>
      <p:ext uri="{BB962C8B-B14F-4D97-AF65-F5344CB8AC3E}">
        <p14:creationId xmlns:p14="http://schemas.microsoft.com/office/powerpoint/2010/main" val="39364629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They can get pneumonia or even respiratory failure. The flu is most dangerous for children, people ages 65 and older, and those with other health problems. About 90% of people who die from the flu are older adults. Flu is the top cause of vaccine-preventable deaths in the United States.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(Keep that in mind the next time you’re on a bus or a train and someone is coughing and sneezing.) The flu usually spreads when a sick person coughs, sneezes, or talks. Droplets of saliva and mucus can travel to your nose or mouth. You can also get the flu by touching something like a door handle or a phone with the virus on it.</a:t>
            </a:r>
            <a:endParaRPr lang="en-GB" dirty="0"/>
          </a:p>
        </p:txBody>
      </p:sp>
      <p:sp>
        <p:nvSpPr>
          <p:cNvPr id="4" name="Slide Number Placeholder 3"/>
          <p:cNvSpPr>
            <a:spLocks noGrp="1"/>
          </p:cNvSpPr>
          <p:nvPr>
            <p:ph type="sldNum" sz="quarter" idx="5"/>
          </p:nvPr>
        </p:nvSpPr>
        <p:spPr/>
        <p:txBody>
          <a:bodyPr/>
          <a:lstStyle/>
          <a:p>
            <a:fld id="{C4471189-3ECC-9647-AB4B-61C618B1B082}" type="slidenum">
              <a:rPr lang="en-US" smtClean="0"/>
              <a:t>39</a:t>
            </a:fld>
            <a:endParaRPr lang="en-US"/>
          </a:p>
        </p:txBody>
      </p:sp>
    </p:spTree>
    <p:extLst>
      <p:ext uri="{BB962C8B-B14F-4D97-AF65-F5344CB8AC3E}">
        <p14:creationId xmlns:p14="http://schemas.microsoft.com/office/powerpoint/2010/main" val="42198987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471189-3ECC-9647-AB4B-61C618B1B082}" type="slidenum">
              <a:rPr lang="en-US" smtClean="0"/>
              <a:t>40</a:t>
            </a:fld>
            <a:endParaRPr lang="en-US"/>
          </a:p>
        </p:txBody>
      </p:sp>
    </p:spTree>
    <p:extLst>
      <p:ext uri="{BB962C8B-B14F-4D97-AF65-F5344CB8AC3E}">
        <p14:creationId xmlns:p14="http://schemas.microsoft.com/office/powerpoint/2010/main" val="3647305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Get your flu shot as soon as the vaccine is available in the fall. It takes about 2 weeks to work, so it’s best to get it before flu season is in full swing. If you’ve put it off past November, the shot can still help protect you. Flu season is usually the worst from December through February, but it can last well past that</a:t>
            </a:r>
          </a:p>
          <a:p>
            <a:r>
              <a:rPr lang="en-US" sz="1200" b="1" i="0" kern="1200" dirty="0">
                <a:solidFill>
                  <a:schemeClr val="tx1"/>
                </a:solidFill>
                <a:effectLst/>
                <a:latin typeface="+mn-lt"/>
                <a:ea typeface="+mn-ea"/>
                <a:cs typeface="+mn-cs"/>
              </a:rPr>
              <a:t>Antibiotics</a:t>
            </a:r>
            <a:r>
              <a:rPr lang="en-US" sz="1200" b="0" i="0" kern="1200" dirty="0">
                <a:solidFill>
                  <a:schemeClr val="tx1"/>
                </a:solidFill>
                <a:effectLst/>
                <a:latin typeface="+mn-lt"/>
                <a:ea typeface="+mn-ea"/>
                <a:cs typeface="+mn-cs"/>
              </a:rPr>
              <a:t> are medications that fight infections caused by bacteria, but the </a:t>
            </a:r>
            <a:r>
              <a:rPr lang="en-US" sz="1200" b="1" i="0" kern="1200" dirty="0">
                <a:solidFill>
                  <a:schemeClr val="tx1"/>
                </a:solidFill>
                <a:effectLst/>
                <a:latin typeface="+mn-lt"/>
                <a:ea typeface="+mn-ea"/>
                <a:cs typeface="+mn-cs"/>
              </a:rPr>
              <a:t>flu</a:t>
            </a:r>
            <a:r>
              <a:rPr lang="en-US" sz="1200" b="0" i="0" kern="1200" dirty="0">
                <a:solidFill>
                  <a:schemeClr val="tx1"/>
                </a:solidFill>
                <a:effectLst/>
                <a:latin typeface="+mn-lt"/>
                <a:ea typeface="+mn-ea"/>
                <a:cs typeface="+mn-cs"/>
              </a:rPr>
              <a:t> is cause by a virus. </a:t>
            </a:r>
            <a:r>
              <a:rPr lang="en-US" sz="1200" b="1" i="0" kern="1200" dirty="0">
                <a:solidFill>
                  <a:schemeClr val="tx1"/>
                </a:solidFill>
                <a:effectLst/>
                <a:latin typeface="+mn-lt"/>
                <a:ea typeface="+mn-ea"/>
                <a:cs typeface="+mn-cs"/>
              </a:rPr>
              <a:t>Taking antibiotics</a:t>
            </a:r>
            <a:r>
              <a:rPr lang="en-US" sz="1200" b="0" i="0" kern="1200" dirty="0">
                <a:solidFill>
                  <a:schemeClr val="tx1"/>
                </a:solidFill>
                <a:effectLst/>
                <a:latin typeface="+mn-lt"/>
                <a:ea typeface="+mn-ea"/>
                <a:cs typeface="+mn-cs"/>
              </a:rPr>
              <a:t> when </a:t>
            </a:r>
            <a:r>
              <a:rPr lang="en-US" sz="1200" b="1" i="0" kern="1200" dirty="0">
                <a:solidFill>
                  <a:schemeClr val="tx1"/>
                </a:solidFill>
                <a:effectLst/>
                <a:latin typeface="+mn-lt"/>
                <a:ea typeface="+mn-ea"/>
                <a:cs typeface="+mn-cs"/>
              </a:rPr>
              <a:t>you</a:t>
            </a:r>
            <a:r>
              <a:rPr lang="en-US" sz="1200" b="0" i="0" kern="1200" dirty="0">
                <a:solidFill>
                  <a:schemeClr val="tx1"/>
                </a:solidFill>
                <a:effectLst/>
                <a:latin typeface="+mn-lt"/>
                <a:ea typeface="+mn-ea"/>
                <a:cs typeface="+mn-cs"/>
              </a:rPr>
              <a:t> have a virus may </a:t>
            </a:r>
            <a:r>
              <a:rPr lang="en-US" sz="1200" b="1" i="0" kern="1200" dirty="0">
                <a:solidFill>
                  <a:schemeClr val="tx1"/>
                </a:solidFill>
                <a:effectLst/>
                <a:latin typeface="+mn-lt"/>
                <a:ea typeface="+mn-ea"/>
                <a:cs typeface="+mn-cs"/>
              </a:rPr>
              <a:t>do</a:t>
            </a:r>
            <a:r>
              <a:rPr lang="en-US" sz="1200" b="0" i="0" kern="1200" dirty="0">
                <a:solidFill>
                  <a:schemeClr val="tx1"/>
                </a:solidFill>
                <a:effectLst/>
                <a:latin typeface="+mn-lt"/>
                <a:ea typeface="+mn-ea"/>
                <a:cs typeface="+mn-cs"/>
              </a:rPr>
              <a:t> more harm than good. </a:t>
            </a:r>
            <a:r>
              <a:rPr lang="en-US" sz="1200" b="1" i="0" kern="1200" dirty="0">
                <a:solidFill>
                  <a:schemeClr val="tx1"/>
                </a:solidFill>
                <a:effectLst/>
                <a:latin typeface="+mn-lt"/>
                <a:ea typeface="+mn-ea"/>
                <a:cs typeface="+mn-cs"/>
              </a:rPr>
              <a:t>Taking antibiotics</a:t>
            </a:r>
            <a:r>
              <a:rPr lang="en-US" sz="1200" b="0" i="0" kern="1200" dirty="0">
                <a:solidFill>
                  <a:schemeClr val="tx1"/>
                </a:solidFill>
                <a:effectLst/>
                <a:latin typeface="+mn-lt"/>
                <a:ea typeface="+mn-ea"/>
                <a:cs typeface="+mn-cs"/>
              </a:rPr>
              <a:t> when they are not needed increases your risk of getting an infection later that may resist </a:t>
            </a:r>
            <a:r>
              <a:rPr lang="en-US" sz="1200" b="1" i="0" kern="1200" dirty="0">
                <a:solidFill>
                  <a:schemeClr val="tx1"/>
                </a:solidFill>
                <a:effectLst/>
                <a:latin typeface="+mn-lt"/>
                <a:ea typeface="+mn-ea"/>
                <a:cs typeface="+mn-cs"/>
              </a:rPr>
              <a:t>antibiotic</a:t>
            </a:r>
            <a:r>
              <a:rPr lang="en-US" sz="1200" b="0" i="0" kern="1200" dirty="0">
                <a:solidFill>
                  <a:schemeClr val="tx1"/>
                </a:solidFill>
                <a:effectLst/>
                <a:latin typeface="+mn-lt"/>
                <a:ea typeface="+mn-ea"/>
                <a:cs typeface="+mn-cs"/>
              </a:rPr>
              <a:t> treatment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chemeClr val="tx1"/>
                </a:solidFill>
              </a:rPr>
              <a:t>They only help with infections caused by bacteria. Antiviral drugs (Tamiflu) (Relenza) can fight the flu virus and make you feel better faster. They work best if you take them within 2 days of getting sick, if you think you have flu symptoms.</a:t>
            </a:r>
          </a:p>
          <a:p>
            <a:endParaRPr lang="en-GB" dirty="0"/>
          </a:p>
        </p:txBody>
      </p:sp>
      <p:sp>
        <p:nvSpPr>
          <p:cNvPr id="4" name="Slide Number Placeholder 3"/>
          <p:cNvSpPr>
            <a:spLocks noGrp="1"/>
          </p:cNvSpPr>
          <p:nvPr>
            <p:ph type="sldNum" sz="quarter" idx="5"/>
          </p:nvPr>
        </p:nvSpPr>
        <p:spPr/>
        <p:txBody>
          <a:bodyPr/>
          <a:lstStyle/>
          <a:p>
            <a:fld id="{C4471189-3ECC-9647-AB4B-61C618B1B082}" type="slidenum">
              <a:rPr lang="en-US" smtClean="0"/>
              <a:t>41</a:t>
            </a:fld>
            <a:endParaRPr lang="en-US"/>
          </a:p>
        </p:txBody>
      </p:sp>
    </p:spTree>
    <p:extLst>
      <p:ext uri="{BB962C8B-B14F-4D97-AF65-F5344CB8AC3E}">
        <p14:creationId xmlns:p14="http://schemas.microsoft.com/office/powerpoint/2010/main" val="673231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471189-3ECC-9647-AB4B-61C618B1B082}" type="slidenum">
              <a:rPr lang="en-US" smtClean="0"/>
              <a:t>42</a:t>
            </a:fld>
            <a:endParaRPr lang="en-US"/>
          </a:p>
        </p:txBody>
      </p:sp>
    </p:spTree>
    <p:extLst>
      <p:ext uri="{BB962C8B-B14F-4D97-AF65-F5344CB8AC3E}">
        <p14:creationId xmlns:p14="http://schemas.microsoft.com/office/powerpoint/2010/main" val="42912339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spcAft>
                <a:spcPts val="1000"/>
              </a:spcAft>
              <a:buFont typeface="Symbol"/>
              <a:buChar char=""/>
            </a:pPr>
            <a:r>
              <a:rPr lang="en-US" dirty="0">
                <a:solidFill>
                  <a:srgbClr val="000000"/>
                </a:solidFill>
                <a:uFill>
                  <a:solidFill>
                    <a:srgbClr val="000000"/>
                  </a:solidFill>
                </a:uFill>
                <a:latin typeface="Arial"/>
                <a:ea typeface="Calibri"/>
              </a:rPr>
              <a:t>If you have residents showing flu-like signs and symptoms contact your </a:t>
            </a:r>
            <a:r>
              <a:rPr lang="en-US" b="1" dirty="0">
                <a:solidFill>
                  <a:srgbClr val="0394D6"/>
                </a:solidFill>
                <a:uFill>
                  <a:solidFill>
                    <a:srgbClr val="000000"/>
                  </a:solidFill>
                </a:uFill>
                <a:latin typeface="Arial"/>
                <a:ea typeface="Calibri"/>
              </a:rPr>
              <a:t>resident’s GP during practice hours</a:t>
            </a:r>
            <a:r>
              <a:rPr lang="en-US" dirty="0">
                <a:solidFill>
                  <a:srgbClr val="0394D6"/>
                </a:solidFill>
                <a:uFill>
                  <a:solidFill>
                    <a:srgbClr val="000000"/>
                  </a:solidFill>
                </a:uFill>
                <a:latin typeface="Arial"/>
                <a:ea typeface="Calibri"/>
              </a:rPr>
              <a:t> </a:t>
            </a:r>
            <a:r>
              <a:rPr lang="en-US" dirty="0">
                <a:solidFill>
                  <a:srgbClr val="000000"/>
                </a:solidFill>
                <a:uFill>
                  <a:solidFill>
                    <a:srgbClr val="000000"/>
                  </a:solidFill>
                </a:uFill>
                <a:latin typeface="Arial"/>
                <a:ea typeface="Calibri"/>
              </a:rPr>
              <a:t>or </a:t>
            </a:r>
            <a:r>
              <a:rPr lang="en-US" b="1" dirty="0">
                <a:solidFill>
                  <a:srgbClr val="0394D6"/>
                </a:solidFill>
                <a:uFill>
                  <a:solidFill>
                    <a:srgbClr val="000000"/>
                  </a:solidFill>
                </a:uFill>
                <a:latin typeface="Arial"/>
                <a:ea typeface="Calibri"/>
              </a:rPr>
              <a:t>NHS 111 *6</a:t>
            </a:r>
            <a:r>
              <a:rPr lang="en-US" dirty="0">
                <a:solidFill>
                  <a:srgbClr val="0394D6"/>
                </a:solidFill>
                <a:uFill>
                  <a:solidFill>
                    <a:srgbClr val="000000"/>
                  </a:solidFill>
                </a:uFill>
                <a:latin typeface="Arial"/>
                <a:ea typeface="Calibri"/>
              </a:rPr>
              <a:t> </a:t>
            </a:r>
            <a:r>
              <a:rPr lang="en-US" dirty="0">
                <a:solidFill>
                  <a:srgbClr val="000000"/>
                </a:solidFill>
                <a:uFill>
                  <a:solidFill>
                    <a:srgbClr val="000000"/>
                  </a:solidFill>
                </a:uFill>
                <a:latin typeface="Arial"/>
                <a:ea typeface="Calibri"/>
              </a:rPr>
              <a:t>(</a:t>
            </a:r>
            <a:r>
              <a:rPr lang="en-US" u="sng" dirty="0">
                <a:solidFill>
                  <a:srgbClr val="AE1663"/>
                </a:solidFill>
                <a:uFill>
                  <a:solidFill>
                    <a:srgbClr val="000000"/>
                  </a:solidFill>
                </a:uFill>
                <a:latin typeface="Arial"/>
                <a:ea typeface="Calibri"/>
              </a:rPr>
              <a:t>dial 111 and press *6</a:t>
            </a:r>
            <a:r>
              <a:rPr lang="en-US" dirty="0">
                <a:solidFill>
                  <a:srgbClr val="000000"/>
                </a:solidFill>
                <a:uFill>
                  <a:solidFill>
                    <a:srgbClr val="000000"/>
                  </a:solidFill>
                </a:uFill>
                <a:latin typeface="Arial"/>
                <a:ea typeface="Calibri"/>
              </a:rPr>
              <a:t>) to seek senior clinical advice and guidance on how to manage the clinical care of all symptomatic residents within the home. </a:t>
            </a:r>
            <a:endParaRPr lang="en-GB" sz="1400" dirty="0">
              <a:solidFill>
                <a:srgbClr val="000000"/>
              </a:solidFill>
              <a:uFill>
                <a:solidFill>
                  <a:srgbClr val="000000"/>
                </a:solidFill>
              </a:uFill>
              <a:ea typeface="Calibri"/>
            </a:endParaRPr>
          </a:p>
          <a:p>
            <a:pPr marL="342900" lvl="0" indent="-342900">
              <a:lnSpc>
                <a:spcPct val="115000"/>
              </a:lnSpc>
              <a:spcAft>
                <a:spcPts val="1000"/>
              </a:spcAft>
              <a:buFont typeface="Symbol"/>
              <a:buChar char=""/>
              <a:tabLst>
                <a:tab pos="540385" algn="l"/>
              </a:tabLst>
            </a:pPr>
            <a:r>
              <a:rPr lang="en-US" dirty="0">
                <a:solidFill>
                  <a:srgbClr val="000000"/>
                </a:solidFill>
                <a:uFill>
                  <a:solidFill>
                    <a:srgbClr val="000000"/>
                  </a:solidFill>
                </a:uFill>
                <a:latin typeface="Arial"/>
                <a:ea typeface="Calibri"/>
              </a:rPr>
              <a:t>Contact your </a:t>
            </a:r>
            <a:r>
              <a:rPr lang="en-US" b="1" dirty="0">
                <a:solidFill>
                  <a:srgbClr val="0394D6"/>
                </a:solidFill>
                <a:uFill>
                  <a:solidFill>
                    <a:srgbClr val="000000"/>
                  </a:solidFill>
                </a:uFill>
                <a:latin typeface="Arial"/>
                <a:ea typeface="Calibri"/>
              </a:rPr>
              <a:t>local Health Protection Team</a:t>
            </a:r>
            <a:r>
              <a:rPr lang="en-US" dirty="0">
                <a:solidFill>
                  <a:srgbClr val="000000"/>
                </a:solidFill>
                <a:uFill>
                  <a:solidFill>
                    <a:srgbClr val="000000"/>
                  </a:solidFill>
                </a:uFill>
                <a:latin typeface="Arial"/>
                <a:ea typeface="Calibri"/>
              </a:rPr>
              <a:t> once you have spoken to a GP to inform them about the suspected outbreak. Visit the website </a:t>
            </a:r>
            <a:r>
              <a:rPr lang="en-US" u="sng" dirty="0">
                <a:solidFill>
                  <a:srgbClr val="000000"/>
                </a:solidFill>
                <a:uFill>
                  <a:solidFill>
                    <a:srgbClr val="000000"/>
                  </a:solidFill>
                </a:uFill>
                <a:latin typeface="Arial"/>
                <a:ea typeface="Calibri"/>
                <a:hlinkClick r:id="rId3"/>
              </a:rPr>
              <a:t>www.gov.uk</a:t>
            </a:r>
            <a:r>
              <a:rPr lang="en-US" dirty="0">
                <a:solidFill>
                  <a:srgbClr val="000000"/>
                </a:solidFill>
                <a:uFill>
                  <a:solidFill>
                    <a:srgbClr val="000000"/>
                  </a:solidFill>
                </a:uFill>
                <a:latin typeface="Arial"/>
                <a:ea typeface="Calibri"/>
              </a:rPr>
              <a:t> for your Local Health Protection team contact details. </a:t>
            </a:r>
            <a:endParaRPr lang="en-GB" sz="1400" dirty="0">
              <a:solidFill>
                <a:srgbClr val="000000"/>
              </a:solidFill>
              <a:uFill>
                <a:solidFill>
                  <a:srgbClr val="000000"/>
                </a:solidFill>
              </a:uFill>
              <a:ea typeface="Calibri"/>
            </a:endParaRPr>
          </a:p>
          <a:p>
            <a:pPr marL="342900" lvl="0" indent="-342900">
              <a:lnSpc>
                <a:spcPct val="115000"/>
              </a:lnSpc>
              <a:spcAft>
                <a:spcPts val="1000"/>
              </a:spcAft>
              <a:buFont typeface="Symbol"/>
              <a:buChar char=""/>
              <a:tabLst>
                <a:tab pos="540385" algn="l"/>
              </a:tabLst>
            </a:pPr>
            <a:r>
              <a:rPr lang="en-US" dirty="0">
                <a:solidFill>
                  <a:srgbClr val="000000"/>
                </a:solidFill>
                <a:uFill>
                  <a:solidFill>
                    <a:srgbClr val="000000"/>
                  </a:solidFill>
                </a:uFill>
                <a:latin typeface="Arial"/>
                <a:ea typeface="Calibri"/>
              </a:rPr>
              <a:t>If you have contacted your residents GP but your resident is starting to deteriorate before they arrive on-scene, contact </a:t>
            </a:r>
            <a:r>
              <a:rPr lang="en-US" b="1" dirty="0">
                <a:solidFill>
                  <a:srgbClr val="0394D6"/>
                </a:solidFill>
                <a:uFill>
                  <a:solidFill>
                    <a:srgbClr val="000000"/>
                  </a:solidFill>
                </a:uFill>
                <a:latin typeface="Arial"/>
                <a:ea typeface="Calibri"/>
              </a:rPr>
              <a:t>NHS 111 *6</a:t>
            </a:r>
            <a:r>
              <a:rPr lang="en-US" dirty="0">
                <a:solidFill>
                  <a:srgbClr val="0394D6"/>
                </a:solidFill>
                <a:uFill>
                  <a:solidFill>
                    <a:srgbClr val="000000"/>
                  </a:solidFill>
                </a:uFill>
                <a:latin typeface="Arial"/>
                <a:ea typeface="Calibri"/>
              </a:rPr>
              <a:t> </a:t>
            </a:r>
            <a:r>
              <a:rPr lang="en-US" dirty="0">
                <a:solidFill>
                  <a:srgbClr val="000000"/>
                </a:solidFill>
                <a:uFill>
                  <a:solidFill>
                    <a:srgbClr val="000000"/>
                  </a:solidFill>
                </a:uFill>
                <a:latin typeface="Arial"/>
                <a:ea typeface="Calibri"/>
              </a:rPr>
              <a:t>(</a:t>
            </a:r>
            <a:r>
              <a:rPr lang="en-US" u="sng" dirty="0">
                <a:solidFill>
                  <a:srgbClr val="AE1663"/>
                </a:solidFill>
                <a:uFill>
                  <a:solidFill>
                    <a:srgbClr val="000000"/>
                  </a:solidFill>
                </a:uFill>
                <a:latin typeface="Arial"/>
                <a:ea typeface="Calibri"/>
              </a:rPr>
              <a:t>dial 111 and press *6</a:t>
            </a:r>
            <a:r>
              <a:rPr lang="en-US" dirty="0">
                <a:solidFill>
                  <a:srgbClr val="000000"/>
                </a:solidFill>
                <a:uFill>
                  <a:solidFill>
                    <a:srgbClr val="000000"/>
                  </a:solidFill>
                </a:uFill>
                <a:latin typeface="Arial"/>
                <a:ea typeface="Calibri"/>
              </a:rPr>
              <a:t>) to speak to a GP or Senior Clinician for further advice.</a:t>
            </a:r>
            <a:endParaRPr lang="en-GB" sz="1400" dirty="0">
              <a:solidFill>
                <a:srgbClr val="000000"/>
              </a:solidFill>
              <a:uFill>
                <a:solidFill>
                  <a:srgbClr val="000000"/>
                </a:solidFill>
              </a:uFill>
              <a:ea typeface="Calibri"/>
            </a:endParaRPr>
          </a:p>
          <a:p>
            <a:endParaRPr lang="en-GB" dirty="0"/>
          </a:p>
        </p:txBody>
      </p:sp>
      <p:sp>
        <p:nvSpPr>
          <p:cNvPr id="4" name="Slide Number Placeholder 3"/>
          <p:cNvSpPr>
            <a:spLocks noGrp="1"/>
          </p:cNvSpPr>
          <p:nvPr>
            <p:ph type="sldNum" sz="quarter" idx="10"/>
          </p:nvPr>
        </p:nvSpPr>
        <p:spPr/>
        <p:txBody>
          <a:bodyPr/>
          <a:lstStyle/>
          <a:p>
            <a:fld id="{050FD3A3-A542-4ABB-920E-521B6F5AD52A}" type="slidenum">
              <a:rPr lang="en-GB" smtClean="0"/>
              <a:t>46</a:t>
            </a:fld>
            <a:endParaRPr lang="en-GB" dirty="0"/>
          </a:p>
        </p:txBody>
      </p:sp>
    </p:spTree>
    <p:extLst>
      <p:ext uri="{BB962C8B-B14F-4D97-AF65-F5344CB8AC3E}">
        <p14:creationId xmlns:p14="http://schemas.microsoft.com/office/powerpoint/2010/main" val="23598036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UK Sepsis Trust Video: </a:t>
            </a:r>
            <a:r>
              <a:rPr lang="en-GB" sz="1200" dirty="0">
                <a:hlinkClick r:id="rId3"/>
              </a:rPr>
              <a:t>https://youtu.be/poN0uBBJemM</a:t>
            </a:r>
            <a:r>
              <a:rPr lang="en-GB" sz="1200" dirty="0"/>
              <a:t> </a:t>
            </a:r>
          </a:p>
          <a:p>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47</a:t>
            </a:fld>
            <a:endParaRPr lang="en-GB" dirty="0"/>
          </a:p>
        </p:txBody>
      </p:sp>
    </p:spTree>
    <p:extLst>
      <p:ext uri="{BB962C8B-B14F-4D97-AF65-F5344CB8AC3E}">
        <p14:creationId xmlns:p14="http://schemas.microsoft.com/office/powerpoint/2010/main" val="727207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Sepsis is a life-threatening condition that arises when the</a:t>
            </a:r>
            <a:r>
              <a:rPr lang="en-GB" baseline="0" dirty="0"/>
              <a:t> </a:t>
            </a:r>
            <a:r>
              <a:rPr lang="en-GB" dirty="0"/>
              <a:t>body’s response to an infection causes damage to its own</a:t>
            </a:r>
            <a:r>
              <a:rPr lang="en-GB" baseline="0" dirty="0"/>
              <a:t> </a:t>
            </a:r>
            <a:r>
              <a:rPr lang="en-GB" dirty="0"/>
              <a:t>tissues and organs. </a:t>
            </a:r>
          </a:p>
          <a:p>
            <a:r>
              <a:rPr lang="en-GB" dirty="0"/>
              <a:t>Sepsis can lead to shock, multiple</a:t>
            </a:r>
            <a:r>
              <a:rPr lang="en-GB" baseline="0" dirty="0"/>
              <a:t> </a:t>
            </a:r>
            <a:r>
              <a:rPr lang="en-GB" dirty="0"/>
              <a:t>organ failure and death especially if not recognised early</a:t>
            </a:r>
            <a:r>
              <a:rPr lang="en-GB" baseline="0" dirty="0"/>
              <a:t> </a:t>
            </a:r>
            <a:r>
              <a:rPr lang="en-GB" dirty="0"/>
              <a:t>and treated promptly.</a:t>
            </a:r>
          </a:p>
          <a:p>
            <a:r>
              <a:rPr lang="en-GB" dirty="0"/>
              <a:t>These questions will help with assessment for sepsis in</a:t>
            </a:r>
            <a:r>
              <a:rPr lang="en-GB" baseline="0" dirty="0"/>
              <a:t> </a:t>
            </a:r>
            <a:r>
              <a:rPr lang="en-GB" dirty="0"/>
              <a:t>the community setting.</a:t>
            </a:r>
          </a:p>
          <a:p>
            <a:r>
              <a:rPr lang="en-GB" dirty="0"/>
              <a:t>Question 1</a:t>
            </a:r>
          </a:p>
          <a:p>
            <a:r>
              <a:rPr lang="en-GB" dirty="0"/>
              <a:t>Does the patient look sick or are they complaining of any</a:t>
            </a:r>
            <a:r>
              <a:rPr lang="en-GB" baseline="0" dirty="0"/>
              <a:t> </a:t>
            </a:r>
            <a:r>
              <a:rPr lang="en-GB" dirty="0"/>
              <a:t>of the following symptoms ? See slide</a:t>
            </a:r>
          </a:p>
          <a:p>
            <a:r>
              <a:rPr lang="en-GB" dirty="0"/>
              <a:t>Question 2</a:t>
            </a:r>
          </a:p>
          <a:p>
            <a:r>
              <a:rPr lang="en-GB" dirty="0"/>
              <a:t>If the answer to question 1 is yes, is there a history or</a:t>
            </a:r>
            <a:r>
              <a:rPr lang="en-GB" baseline="0" dirty="0"/>
              <a:t> </a:t>
            </a:r>
            <a:r>
              <a:rPr lang="en-GB" dirty="0"/>
              <a:t>signs of an infection?</a:t>
            </a:r>
          </a:p>
          <a:p>
            <a:r>
              <a:rPr lang="en-GB" dirty="0"/>
              <a:t>If the patient has any symptoms from question 1 and</a:t>
            </a:r>
            <a:r>
              <a:rPr lang="en-GB" baseline="0" dirty="0"/>
              <a:t> </a:t>
            </a:r>
            <a:r>
              <a:rPr lang="en-GB" dirty="0"/>
              <a:t>has signs of an infection, this may indicate sepsis.</a:t>
            </a:r>
          </a:p>
          <a:p>
            <a:r>
              <a:rPr lang="en-GB" dirty="0"/>
              <a:t>What to do</a:t>
            </a:r>
          </a:p>
          <a:p>
            <a:r>
              <a:rPr lang="en-GB" dirty="0"/>
              <a:t>• Escalate to the most senior health care professional</a:t>
            </a:r>
            <a:r>
              <a:rPr lang="en-GB" baseline="0" dirty="0"/>
              <a:t> </a:t>
            </a:r>
            <a:r>
              <a:rPr lang="en-GB" dirty="0"/>
              <a:t>immediately (GP or medical team – consider A&amp;E if the</a:t>
            </a:r>
          </a:p>
          <a:p>
            <a:r>
              <a:rPr lang="en-GB" dirty="0"/>
              <a:t>patient appears severely unwell) - prompt recognition</a:t>
            </a:r>
            <a:r>
              <a:rPr lang="en-GB" baseline="0" dirty="0"/>
              <a:t> </a:t>
            </a:r>
            <a:r>
              <a:rPr lang="en-GB" dirty="0"/>
              <a:t>and initiation of treatment for all patients suspected of</a:t>
            </a:r>
          </a:p>
          <a:p>
            <a:r>
              <a:rPr lang="en-GB" dirty="0"/>
              <a:t>having sepsis are vital within the hour.</a:t>
            </a:r>
          </a:p>
          <a:p>
            <a:r>
              <a:rPr lang="en-GB" dirty="0"/>
              <a:t>Depending on the care setting and your</a:t>
            </a:r>
            <a:r>
              <a:rPr lang="en-GB" baseline="0" dirty="0"/>
              <a:t> </a:t>
            </a:r>
            <a:r>
              <a:rPr lang="en-GB" dirty="0"/>
              <a:t>skill level, the following may also be</a:t>
            </a:r>
            <a:r>
              <a:rPr lang="en-GB" baseline="0" dirty="0"/>
              <a:t> </a:t>
            </a:r>
            <a:r>
              <a:rPr lang="en-GB" dirty="0"/>
              <a:t>undertaken:</a:t>
            </a:r>
          </a:p>
          <a:p>
            <a:r>
              <a:rPr lang="en-GB" dirty="0"/>
              <a:t>• record observations every 30 minutes to include an Early</a:t>
            </a:r>
            <a:r>
              <a:rPr lang="en-GB" baseline="0" dirty="0"/>
              <a:t> </a:t>
            </a:r>
            <a:r>
              <a:rPr lang="en-GB" dirty="0"/>
              <a:t>Warning Score and escalate deterioration to a senior</a:t>
            </a:r>
          </a:p>
          <a:p>
            <a:r>
              <a:rPr lang="en-GB" dirty="0"/>
              <a:t>health care professional immediately</a:t>
            </a:r>
          </a:p>
          <a:p>
            <a:r>
              <a:rPr lang="en-GB" dirty="0"/>
              <a:t>• screening – consider microbiological samples if infection</a:t>
            </a:r>
            <a:r>
              <a:rPr lang="en-GB" baseline="0" dirty="0"/>
              <a:t> </a:t>
            </a:r>
            <a:r>
              <a:rPr lang="en-GB" dirty="0"/>
              <a:t>present (urine, sputum, blood, wound)</a:t>
            </a:r>
          </a:p>
          <a:p>
            <a:r>
              <a:rPr lang="en-GB" dirty="0"/>
              <a:t>• administer prescribed IV antibiotics within one hour of</a:t>
            </a:r>
            <a:r>
              <a:rPr lang="en-GB" baseline="0" dirty="0"/>
              <a:t> </a:t>
            </a:r>
            <a:r>
              <a:rPr lang="en-GB" dirty="0"/>
              <a:t>decision to treat for sepsis.</a:t>
            </a:r>
          </a:p>
        </p:txBody>
      </p:sp>
      <p:sp>
        <p:nvSpPr>
          <p:cNvPr id="4" name="Slide Number Placeholder 3"/>
          <p:cNvSpPr>
            <a:spLocks noGrp="1"/>
          </p:cNvSpPr>
          <p:nvPr>
            <p:ph type="sldNum" sz="quarter" idx="10"/>
          </p:nvPr>
        </p:nvSpPr>
        <p:spPr/>
        <p:txBody>
          <a:bodyPr/>
          <a:lstStyle/>
          <a:p>
            <a:fld id="{3B288978-099F-46F1-8EB0-5C2F30E2FFA9}" type="slidenum">
              <a:rPr lang="en-GB" smtClean="0"/>
              <a:t>48</a:t>
            </a:fld>
            <a:endParaRPr lang="en-GB" dirty="0"/>
          </a:p>
        </p:txBody>
      </p:sp>
    </p:spTree>
    <p:extLst>
      <p:ext uri="{BB962C8B-B14F-4D97-AF65-F5344CB8AC3E}">
        <p14:creationId xmlns:p14="http://schemas.microsoft.com/office/powerpoint/2010/main" val="11238102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latin typeface="News Gothic MT" panose="020B0504020203020204" pitchFamily="34" charset="0"/>
                <a:cs typeface="Calibri"/>
              </a:rPr>
              <a:t>HPT will advise whether the home can accept residents being admitted (or transferred back) from hospital during an outbreak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Reduce the amount of socialising in the care home during the outbreak</a:t>
            </a:r>
          </a:p>
          <a:p>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55</a:t>
            </a:fld>
            <a:endParaRPr lang="en-GB" dirty="0"/>
          </a:p>
        </p:txBody>
      </p:sp>
    </p:spTree>
    <p:extLst>
      <p:ext uri="{BB962C8B-B14F-4D97-AF65-F5344CB8AC3E}">
        <p14:creationId xmlns:p14="http://schemas.microsoft.com/office/powerpoint/2010/main" val="4307430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protection </a:t>
            </a:r>
            <a:r>
              <a:rPr lang="en-US" dirty="0" err="1"/>
              <a:t>Tean</a:t>
            </a:r>
            <a:endParaRPr lang="en-US" dirty="0"/>
          </a:p>
          <a:p>
            <a:r>
              <a:rPr lang="en-GB" sz="1200" dirty="0">
                <a:solidFill>
                  <a:srgbClr val="000000"/>
                </a:solidFill>
                <a:latin typeface="+mn-lt"/>
                <a:cs typeface="Calibri"/>
              </a:rPr>
              <a:t>Ensure appropriate signage is at the entrances warning visitors of the </a:t>
            </a:r>
            <a:r>
              <a:rPr lang="en-GB" sz="1200" dirty="0" err="1">
                <a:solidFill>
                  <a:srgbClr val="000000"/>
                </a:solidFill>
                <a:latin typeface="+mn-lt"/>
                <a:cs typeface="Calibri"/>
              </a:rPr>
              <a:t>infectio</a:t>
            </a:r>
            <a:endParaRPr lang="en-GB" dirty="0"/>
          </a:p>
        </p:txBody>
      </p:sp>
      <p:sp>
        <p:nvSpPr>
          <p:cNvPr id="4" name="Slide Number Placeholder 3"/>
          <p:cNvSpPr>
            <a:spLocks noGrp="1"/>
          </p:cNvSpPr>
          <p:nvPr>
            <p:ph type="sldNum" sz="quarter" idx="5"/>
          </p:nvPr>
        </p:nvSpPr>
        <p:spPr/>
        <p:txBody>
          <a:bodyPr/>
          <a:lstStyle/>
          <a:p>
            <a:fld id="{C4471189-3ECC-9647-AB4B-61C618B1B082}" type="slidenum">
              <a:rPr lang="en-US" smtClean="0"/>
              <a:t>56</a:t>
            </a:fld>
            <a:endParaRPr lang="en-US"/>
          </a:p>
        </p:txBody>
      </p:sp>
    </p:spTree>
    <p:extLst>
      <p:ext uri="{BB962C8B-B14F-4D97-AF65-F5344CB8AC3E}">
        <p14:creationId xmlns:p14="http://schemas.microsoft.com/office/powerpoint/2010/main" val="17042249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As organisms that cause outbreaks can survive in the care home environment from a few days to several months, it is imperative that all items residents touch are handled carefully, decontaminated effectively or discarded safely. There should be clear guidance as to how to do this</a:t>
            </a:r>
          </a:p>
          <a:p>
            <a:endParaRPr lang="en-US" dirty="0"/>
          </a:p>
        </p:txBody>
      </p:sp>
      <p:sp>
        <p:nvSpPr>
          <p:cNvPr id="4" name="Slide Number Placeholder 3"/>
          <p:cNvSpPr>
            <a:spLocks noGrp="1"/>
          </p:cNvSpPr>
          <p:nvPr>
            <p:ph type="sldNum" sz="quarter" idx="10"/>
          </p:nvPr>
        </p:nvSpPr>
        <p:spPr/>
        <p:txBody>
          <a:bodyPr/>
          <a:lstStyle/>
          <a:p>
            <a:fld id="{C4471189-3ECC-9647-AB4B-61C618B1B082}" type="slidenum">
              <a:rPr lang="en-US" smtClean="0"/>
              <a:t>57</a:t>
            </a:fld>
            <a:endParaRPr lang="en-US"/>
          </a:p>
        </p:txBody>
      </p:sp>
    </p:spTree>
    <p:extLst>
      <p:ext uri="{BB962C8B-B14F-4D97-AF65-F5344CB8AC3E}">
        <p14:creationId xmlns:p14="http://schemas.microsoft.com/office/powerpoint/2010/main" val="37561972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Messages (http://www.hse.gov.uk/coshh/industry/cleaning.htm CHECKLIST available)</a:t>
            </a:r>
          </a:p>
          <a:p>
            <a:r>
              <a:rPr lang="en-GB" dirty="0"/>
              <a:t>Having your hands wet for a long time or having them frequently wet during the day can irritate your skin leading to dermatitis. </a:t>
            </a:r>
          </a:p>
          <a:p>
            <a:r>
              <a:rPr lang="en-GB" dirty="0"/>
              <a:t>Some ingredients in cleaning products can cause skin allergies and asthma. </a:t>
            </a:r>
          </a:p>
          <a:p>
            <a:r>
              <a:rPr lang="en-GB" dirty="0"/>
              <a:t>Some cleaning products are corrosive and can cause skin burns and eye damage</a:t>
            </a:r>
          </a:p>
          <a:p>
            <a:endParaRPr lang="en-GB" dirty="0"/>
          </a:p>
          <a:p>
            <a:r>
              <a:rPr lang="en-GB" dirty="0"/>
              <a:t>Prevention</a:t>
            </a:r>
          </a:p>
          <a:p>
            <a:r>
              <a:rPr lang="en-GB" dirty="0"/>
              <a:t>Use good work techniques that avoid or minimise contact with harmful substances and minimise leaks and spills. </a:t>
            </a:r>
          </a:p>
          <a:p>
            <a:r>
              <a:rPr lang="en-GB" dirty="0"/>
              <a:t>Store cleaning products safely.</a:t>
            </a:r>
          </a:p>
          <a:p>
            <a:r>
              <a:rPr lang="en-GB" dirty="0"/>
              <a:t>For some tasks, you may also need to provide personal protective equipment like protective gloves, aprons and eye protection. </a:t>
            </a:r>
          </a:p>
          <a:p>
            <a:r>
              <a:rPr lang="en-GB" dirty="0"/>
              <a:t>Practice good hand care – remove contamination promptly, wash hands properly, dry thoroughly and use skin creams regularly. </a:t>
            </a:r>
          </a:p>
          <a:p>
            <a:r>
              <a:rPr lang="en-GB" dirty="0"/>
              <a:t>Keep the workplace well ventilated. </a:t>
            </a:r>
          </a:p>
          <a:p>
            <a:endParaRPr lang="en-GB" dirty="0"/>
          </a:p>
        </p:txBody>
      </p:sp>
      <p:sp>
        <p:nvSpPr>
          <p:cNvPr id="4" name="Slide Number Placeholder 3"/>
          <p:cNvSpPr>
            <a:spLocks noGrp="1"/>
          </p:cNvSpPr>
          <p:nvPr>
            <p:ph type="sldNum" sz="quarter" idx="10"/>
          </p:nvPr>
        </p:nvSpPr>
        <p:spPr/>
        <p:txBody>
          <a:bodyPr/>
          <a:lstStyle/>
          <a:p>
            <a:fld id="{3B288978-099F-46F1-8EB0-5C2F30E2FFA9}" type="slidenum">
              <a:rPr lang="en-GB" smtClean="0"/>
              <a:t>60</a:t>
            </a:fld>
            <a:endParaRPr lang="en-GB" dirty="0"/>
          </a:p>
        </p:txBody>
      </p:sp>
    </p:spTree>
    <p:extLst>
      <p:ext uri="{BB962C8B-B14F-4D97-AF65-F5344CB8AC3E}">
        <p14:creationId xmlns:p14="http://schemas.microsoft.com/office/powerpoint/2010/main" val="18878427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2000" dirty="0"/>
              <a:t>Specimens need to be clearly labelled </a:t>
            </a:r>
          </a:p>
          <a:p>
            <a:pPr marL="685800" lvl="1">
              <a:buFont typeface="Arial" panose="020B0604020202020204" pitchFamily="34" charset="0"/>
              <a:buChar char="•"/>
            </a:pPr>
            <a:r>
              <a:rPr lang="en-GB" sz="2000" dirty="0"/>
              <a:t>correct patient details including NHS no. </a:t>
            </a:r>
          </a:p>
          <a:p>
            <a:pPr marL="685800" lvl="1">
              <a:buFont typeface="Arial" panose="020B0604020202020204" pitchFamily="34" charset="0"/>
              <a:buChar char="•"/>
            </a:pPr>
            <a:r>
              <a:rPr lang="en-GB" sz="2000" dirty="0"/>
              <a:t>otherwise you run the risk of rejection by the lab</a:t>
            </a:r>
          </a:p>
          <a:p>
            <a:pPr marL="285750" indent="-285750">
              <a:buFont typeface="Arial" panose="020B0604020202020204" pitchFamily="34" charset="0"/>
              <a:buChar char="•"/>
            </a:pPr>
            <a:r>
              <a:rPr lang="en-GB" sz="2000" dirty="0"/>
              <a:t>All specimen primary containers must be placed in the plastic pouch attached to the request form and the integral sealing strip properly closed to contain any spillage and prevent contamination.</a:t>
            </a:r>
          </a:p>
          <a:p>
            <a:pPr marL="285750" indent="-285750">
              <a:buFont typeface="Arial" panose="020B0604020202020204" pitchFamily="34" charset="0"/>
              <a:buChar char="•"/>
            </a:pPr>
            <a:r>
              <a:rPr lang="en-GB" sz="2000" dirty="0"/>
              <a:t>Specimens should only be taken when there are clinical signs of infection and /or when requested to do so by the Health Protection Unit</a:t>
            </a:r>
          </a:p>
          <a:p>
            <a:pPr marL="285750" indent="-285750">
              <a:buFont typeface="Arial" panose="020B0604020202020204" pitchFamily="34" charset="0"/>
              <a:buChar char="•"/>
            </a:pPr>
            <a:r>
              <a:rPr lang="en-GB" sz="2000" dirty="0"/>
              <a:t>Ideally most samples should be transported to the lab on day taken</a:t>
            </a:r>
          </a:p>
          <a:p>
            <a:pPr marL="285750" indent="-285750">
              <a:buFont typeface="Arial" panose="020B0604020202020204" pitchFamily="34" charset="0"/>
              <a:buChar char="•"/>
            </a:pPr>
            <a:r>
              <a:rPr lang="en-GB" sz="2000" dirty="0"/>
              <a:t>If it is appropriate to store the sample NEVER store in fridge with medication/food or vaccines</a:t>
            </a:r>
          </a:p>
          <a:p>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61</a:t>
            </a:fld>
            <a:endParaRPr lang="en-GB" dirty="0"/>
          </a:p>
        </p:txBody>
      </p:sp>
    </p:spTree>
    <p:extLst>
      <p:ext uri="{BB962C8B-B14F-4D97-AF65-F5344CB8AC3E}">
        <p14:creationId xmlns:p14="http://schemas.microsoft.com/office/powerpoint/2010/main" val="36747051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50FD3A3-A542-4ABB-920E-521B6F5AD52A}" type="slidenum">
              <a:rPr lang="en-GB" smtClean="0"/>
              <a:t>62</a:t>
            </a:fld>
            <a:endParaRPr lang="en-GB" dirty="0"/>
          </a:p>
        </p:txBody>
      </p:sp>
    </p:spTree>
    <p:extLst>
      <p:ext uri="{BB962C8B-B14F-4D97-AF65-F5344CB8AC3E}">
        <p14:creationId xmlns:p14="http://schemas.microsoft.com/office/powerpoint/2010/main" val="15598720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Shape 385"/>
          <p:cNvSpPr>
            <a:spLocks noGrp="1" noRot="1" noChangeAspect="1"/>
          </p:cNvSpPr>
          <p:nvPr>
            <p:ph type="sldImg" idx="2"/>
          </p:nvPr>
        </p:nvSpPr>
        <p:spPr>
          <a:xfrm>
            <a:off x="1165225" y="1241425"/>
            <a:ext cx="4467225" cy="3349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6" name="Shape 386"/>
          <p:cNvSpPr txBox="1">
            <a:spLocks noGrp="1"/>
          </p:cNvSpPr>
          <p:nvPr>
            <p:ph type="body" idx="1"/>
          </p:nvPr>
        </p:nvSpPr>
        <p:spPr>
          <a:xfrm>
            <a:off x="679768" y="4777192"/>
            <a:ext cx="5438140" cy="390861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387" name="Shape 387"/>
          <p:cNvSpPr txBox="1">
            <a:spLocks noGrp="1"/>
          </p:cNvSpPr>
          <p:nvPr>
            <p:ph type="sldNum" idx="12"/>
          </p:nvPr>
        </p:nvSpPr>
        <p:spPr>
          <a:xfrm>
            <a:off x="3850442" y="9428584"/>
            <a:ext cx="2945658" cy="498053"/>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GB" sz="1200">
                <a:solidFill>
                  <a:schemeClr val="dk1"/>
                </a:solidFill>
                <a:latin typeface="Calibri"/>
                <a:ea typeface="Calibri"/>
                <a:cs typeface="Calibri"/>
                <a:sym typeface="Calibri"/>
              </a:rPr>
              <a:t>63</a:t>
            </a:fld>
            <a:endParaRPr lang="en-GB" sz="1200" dirty="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Ways to improve hydration in the elderly</a:t>
            </a:r>
          </a:p>
          <a:p>
            <a:r>
              <a:rPr lang="en-GB" dirty="0"/>
              <a:t>Work together on a local project with the aim to improve the hydration</a:t>
            </a:r>
            <a:r>
              <a:rPr lang="en-GB" baseline="0" dirty="0"/>
              <a:t> of your residents</a:t>
            </a:r>
          </a:p>
          <a:p>
            <a:r>
              <a:rPr lang="en-GB" baseline="0" dirty="0"/>
              <a:t>Here are some ideas to help you</a:t>
            </a:r>
            <a:endParaRPr lang="en-GB" dirty="0"/>
          </a:p>
        </p:txBody>
      </p:sp>
      <p:sp>
        <p:nvSpPr>
          <p:cNvPr id="4" name="Slide Number Placeholder 3"/>
          <p:cNvSpPr>
            <a:spLocks noGrp="1"/>
          </p:cNvSpPr>
          <p:nvPr>
            <p:ph type="sldNum" sz="quarter" idx="10"/>
          </p:nvPr>
        </p:nvSpPr>
        <p:spPr/>
        <p:txBody>
          <a:bodyPr/>
          <a:lstStyle/>
          <a:p>
            <a:fld id="{3B288978-099F-46F1-8EB0-5C2F30E2FFA9}" type="slidenum">
              <a:rPr lang="en-GB" smtClean="0"/>
              <a:t>64</a:t>
            </a:fld>
            <a:endParaRPr lang="en-GB" dirty="0"/>
          </a:p>
        </p:txBody>
      </p:sp>
    </p:spTree>
    <p:extLst>
      <p:ext uri="{BB962C8B-B14F-4D97-AF65-F5344CB8AC3E}">
        <p14:creationId xmlns:p14="http://schemas.microsoft.com/office/powerpoint/2010/main" val="20015830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4471189-3ECC-9647-AB4B-61C618B1B082}" type="slidenum">
              <a:rPr lang="en-US" smtClean="0"/>
              <a:t>65</a:t>
            </a:fld>
            <a:endParaRPr lang="en-US"/>
          </a:p>
        </p:txBody>
      </p:sp>
    </p:spTree>
    <p:extLst>
      <p:ext uri="{BB962C8B-B14F-4D97-AF65-F5344CB8AC3E}">
        <p14:creationId xmlns:p14="http://schemas.microsoft.com/office/powerpoint/2010/main" val="3381597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NZ">
                <a:latin typeface="Times New Roman" charset="0"/>
              </a:rPr>
              <a:t>Simple actions prevent the spread of infection  - Hand Hygiene remains the single most effective….</a:t>
            </a:r>
          </a:p>
          <a:p>
            <a:r>
              <a:rPr lang="en-NZ">
                <a:latin typeface="Times New Roman" charset="0"/>
              </a:rPr>
              <a:t>Back to the basics  - Hand Hygiene – these days it is not just about hand washing – ABHR/G very effective kill rate of bugs.</a:t>
            </a:r>
          </a:p>
          <a:p>
            <a:r>
              <a:rPr lang="en-NZ">
                <a:latin typeface="Times New Roman" charset="0"/>
              </a:rPr>
              <a:t>There is no maximum number of times that ABHR can be used before hands need to be washed with soap and water.</a:t>
            </a:r>
          </a:p>
          <a:p>
            <a:endParaRPr lang="en-NZ">
              <a:latin typeface="Times New Roman" charset="0"/>
            </a:endParaRPr>
          </a:p>
        </p:txBody>
      </p:sp>
      <p:sp>
        <p:nvSpPr>
          <p:cNvPr id="3379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9016E0B-F219-EA43-AFD6-E9DA3DE00937}" type="slidenum">
              <a:rPr lang="en-US"/>
              <a:pPr eaLnBrk="1" hangingPunct="1"/>
              <a:t>66</a:t>
            </a:fld>
            <a:endParaRPr lang="en-US"/>
          </a:p>
        </p:txBody>
      </p:sp>
    </p:spTree>
    <p:extLst>
      <p:ext uri="{BB962C8B-B14F-4D97-AF65-F5344CB8AC3E}">
        <p14:creationId xmlns:p14="http://schemas.microsoft.com/office/powerpoint/2010/main" val="32895602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US" dirty="0"/>
              <a:t>5 moments don</a:t>
            </a:r>
            <a:r>
              <a:rPr lang="mr-IN" dirty="0"/>
              <a:t>’</a:t>
            </a:r>
            <a:r>
              <a:rPr lang="en-US" dirty="0"/>
              <a:t>t change whatever circumstances in this poster WHO used term patient</a:t>
            </a:r>
          </a:p>
          <a:p>
            <a:endParaRPr lang="en-US" dirty="0"/>
          </a:p>
        </p:txBody>
      </p:sp>
      <p:sp>
        <p:nvSpPr>
          <p:cNvPr id="4" name="Slide Number Placeholder 3"/>
          <p:cNvSpPr>
            <a:spLocks noGrp="1"/>
          </p:cNvSpPr>
          <p:nvPr>
            <p:ph type="sldNum" sz="quarter" idx="10"/>
          </p:nvPr>
        </p:nvSpPr>
        <p:spPr/>
        <p:txBody>
          <a:bodyPr/>
          <a:lstStyle/>
          <a:p>
            <a:fld id="{C4471189-3ECC-9647-AB4B-61C618B1B082}" type="slidenum">
              <a:rPr lang="en-US" smtClean="0"/>
              <a:t>68</a:t>
            </a:fld>
            <a:endParaRPr lang="en-US"/>
          </a:p>
        </p:txBody>
      </p:sp>
    </p:spTree>
    <p:extLst>
      <p:ext uri="{BB962C8B-B14F-4D97-AF65-F5344CB8AC3E}">
        <p14:creationId xmlns:p14="http://schemas.microsoft.com/office/powerpoint/2010/main" val="30202408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71189-3ECC-9647-AB4B-61C618B1B082}" type="slidenum">
              <a:rPr lang="en-US" smtClean="0"/>
              <a:t>69</a:t>
            </a:fld>
            <a:endParaRPr lang="en-US"/>
          </a:p>
        </p:txBody>
      </p:sp>
    </p:spTree>
    <p:extLst>
      <p:ext uri="{BB962C8B-B14F-4D97-AF65-F5344CB8AC3E}">
        <p14:creationId xmlns:p14="http://schemas.microsoft.com/office/powerpoint/2010/main" val="42550395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NZ" dirty="0">
                <a:latin typeface="Times New Roman" charset="0"/>
              </a:rPr>
              <a:t>Often people miss areas on there hands.</a:t>
            </a: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E7EE841-DDB9-464F-BF26-DC1791ADBE7F}" type="slidenum">
              <a:rPr lang="en-US"/>
              <a:pPr eaLnBrk="1" hangingPunct="1"/>
              <a:t>70</a:t>
            </a:fld>
            <a:endParaRPr lang="en-US"/>
          </a:p>
        </p:txBody>
      </p:sp>
    </p:spTree>
    <p:extLst>
      <p:ext uri="{BB962C8B-B14F-4D97-AF65-F5344CB8AC3E}">
        <p14:creationId xmlns:p14="http://schemas.microsoft.com/office/powerpoint/2010/main" val="17872474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a:latin typeface="Arial" charset="0"/>
                <a:ea typeface="ＭＳ Ｐゴシック" charset="0"/>
                <a:cs typeface="ＭＳ Ｐゴシック" charset="0"/>
              </a:rPr>
              <a:t>Mention, when not getting rid f micro-organisms from hands you are taking them home with you.</a:t>
            </a: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06691B6-53F6-2649-A556-BEF7D8606A9C}" type="slidenum">
              <a:rPr lang="en-US" sz="1200"/>
              <a:pPr/>
              <a:t>72</a:t>
            </a:fld>
            <a:endParaRPr lang="en-US" sz="1200"/>
          </a:p>
        </p:txBody>
      </p:sp>
    </p:spTree>
    <p:extLst>
      <p:ext uri="{BB962C8B-B14F-4D97-AF65-F5344CB8AC3E}">
        <p14:creationId xmlns:p14="http://schemas.microsoft.com/office/powerpoint/2010/main" val="17306965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a:latin typeface="Arial" charset="0"/>
                <a:ea typeface="ＭＳ Ｐゴシック" charset="0"/>
                <a:cs typeface="ＭＳ Ｐゴシック" charset="0"/>
              </a:rPr>
              <a:t>Shouldn’t put a pair of gloves on and then be answering phone  with them on etc</a:t>
            </a:r>
          </a:p>
        </p:txBody>
      </p:sp>
      <p:sp>
        <p:nvSpPr>
          <p:cNvPr id="368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C394740-035B-0E4E-8E24-5BB2BA4FECFA}" type="slidenum">
              <a:rPr lang="en-US" sz="1200"/>
              <a:pPr/>
              <a:t>74</a:t>
            </a:fld>
            <a:endParaRPr lang="en-US" sz="1200"/>
          </a:p>
        </p:txBody>
      </p:sp>
    </p:spTree>
    <p:extLst>
      <p:ext uri="{BB962C8B-B14F-4D97-AF65-F5344CB8AC3E}">
        <p14:creationId xmlns:p14="http://schemas.microsoft.com/office/powerpoint/2010/main" val="33302017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BBE0E3">
                    <a:lumMod val="50000"/>
                  </a:srgbClr>
                </a:solidFill>
                <a:effectLst/>
                <a:uLnTx/>
                <a:uFillTx/>
                <a:cs typeface="+mn-cs"/>
              </a:rPr>
              <a:t>Use temporary closure in between use &amp; ensure that lid is on correctly -  ‘</a:t>
            </a:r>
            <a:r>
              <a:rPr kumimoji="0" lang="en-GB" sz="1200" b="1" i="0" u="none" strike="noStrike" kern="0" cap="none" spc="0" normalizeH="0" baseline="0" noProof="0" dirty="0">
                <a:ln>
                  <a:noFill/>
                </a:ln>
                <a:solidFill>
                  <a:srgbClr val="BBE0E3">
                    <a:lumMod val="50000"/>
                  </a:srgbClr>
                </a:solidFill>
                <a:effectLst/>
                <a:uLnTx/>
                <a:uFillTx/>
                <a:cs typeface="+mn-cs"/>
              </a:rPr>
              <a:t>click’ ‘click’ ‘click</a:t>
            </a:r>
            <a:r>
              <a:rPr kumimoji="0" lang="en-GB" sz="1200" b="1" i="0" u="none" strike="noStrike" kern="0" cap="none" spc="0" normalizeH="0" baseline="0" noProof="0" dirty="0">
                <a:ln>
                  <a:noFill/>
                </a:ln>
                <a:solidFill>
                  <a:srgbClr val="BBE0E3">
                    <a:lumMod val="50000"/>
                  </a:srgbClr>
                </a:solidFill>
                <a:effectLst/>
                <a:uLnTx/>
                <a:uFillTx/>
                <a:latin typeface="Tahoma" pitchFamily="34" charset="0"/>
                <a:cs typeface="+mn-cs"/>
              </a:rPr>
              <a:t>’</a:t>
            </a:r>
          </a:p>
          <a:p>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76</a:t>
            </a:fld>
            <a:endParaRPr lang="en-GB" dirty="0"/>
          </a:p>
        </p:txBody>
      </p:sp>
    </p:spTree>
    <p:extLst>
      <p:ext uri="{BB962C8B-B14F-4D97-AF65-F5344CB8AC3E}">
        <p14:creationId xmlns:p14="http://schemas.microsoft.com/office/powerpoint/2010/main" val="14962934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should be local policies guiding staff on the appropriate segregation of waste in social care</a:t>
            </a:r>
          </a:p>
          <a:p>
            <a:endParaRPr lang="en-GB" dirty="0"/>
          </a:p>
        </p:txBody>
      </p:sp>
      <p:sp>
        <p:nvSpPr>
          <p:cNvPr id="4" name="Slide Number Placeholder 3"/>
          <p:cNvSpPr>
            <a:spLocks noGrp="1"/>
          </p:cNvSpPr>
          <p:nvPr>
            <p:ph type="sldNum" sz="quarter" idx="5"/>
          </p:nvPr>
        </p:nvSpPr>
        <p:spPr/>
        <p:txBody>
          <a:bodyPr/>
          <a:lstStyle/>
          <a:p>
            <a:fld id="{3B288978-099F-46F1-8EB0-5C2F30E2FFA9}" type="slidenum">
              <a:rPr lang="en-GB" smtClean="0"/>
              <a:t>77</a:t>
            </a:fld>
            <a:endParaRPr lang="en-GB" dirty="0"/>
          </a:p>
        </p:txBody>
      </p:sp>
    </p:spTree>
    <p:extLst>
      <p:ext uri="{BB962C8B-B14F-4D97-AF65-F5344CB8AC3E}">
        <p14:creationId xmlns:p14="http://schemas.microsoft.com/office/powerpoint/2010/main" val="8828995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Shape 385"/>
          <p:cNvSpPr>
            <a:spLocks noGrp="1" noRot="1" noChangeAspect="1"/>
          </p:cNvSpPr>
          <p:nvPr>
            <p:ph type="sldImg" idx="2"/>
          </p:nvPr>
        </p:nvSpPr>
        <p:spPr>
          <a:xfrm>
            <a:off x="1165225" y="1241425"/>
            <a:ext cx="4467225" cy="3349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6" name="Shape 386"/>
          <p:cNvSpPr txBox="1">
            <a:spLocks noGrp="1"/>
          </p:cNvSpPr>
          <p:nvPr>
            <p:ph type="body" idx="1"/>
          </p:nvPr>
        </p:nvSpPr>
        <p:spPr>
          <a:xfrm>
            <a:off x="679768" y="4777192"/>
            <a:ext cx="5438140" cy="390861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387" name="Shape 387"/>
          <p:cNvSpPr txBox="1">
            <a:spLocks noGrp="1"/>
          </p:cNvSpPr>
          <p:nvPr>
            <p:ph type="sldNum" idx="12"/>
          </p:nvPr>
        </p:nvSpPr>
        <p:spPr>
          <a:xfrm>
            <a:off x="3850442" y="9428584"/>
            <a:ext cx="2945658" cy="498053"/>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GB" sz="1200">
                <a:solidFill>
                  <a:schemeClr val="dk1"/>
                </a:solidFill>
                <a:latin typeface="Calibri"/>
                <a:ea typeface="Calibri"/>
                <a:cs typeface="Calibri"/>
                <a:sym typeface="Calibri"/>
              </a:rPr>
              <a:t>78</a:t>
            </a:fld>
            <a:endParaRPr lang="en-GB" sz="1200" dirty="0">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Infection prevention and control</a:t>
            </a:r>
          </a:p>
        </p:txBody>
      </p:sp>
      <p:sp>
        <p:nvSpPr>
          <p:cNvPr id="4" name="Slide Number Placeholder 3"/>
          <p:cNvSpPr>
            <a:spLocks noGrp="1"/>
          </p:cNvSpPr>
          <p:nvPr>
            <p:ph type="sldNum" sz="quarter" idx="10"/>
          </p:nvPr>
        </p:nvSpPr>
        <p:spPr/>
        <p:txBody>
          <a:bodyPr/>
          <a:lstStyle/>
          <a:p>
            <a:fld id="{C4471189-3ECC-9647-AB4B-61C618B1B082}" type="slidenum">
              <a:rPr lang="en-US" smtClean="0"/>
              <a:t>82</a:t>
            </a:fld>
            <a:endParaRPr lang="en-US"/>
          </a:p>
        </p:txBody>
      </p:sp>
    </p:spTree>
    <p:extLst>
      <p:ext uri="{BB962C8B-B14F-4D97-AF65-F5344CB8AC3E}">
        <p14:creationId xmlns:p14="http://schemas.microsoft.com/office/powerpoint/2010/main" val="3994378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2.xml"/><Relationship Id="rId5" Type="http://schemas.openxmlformats.org/officeDocument/2006/relationships/image" Target="../media/image6.jp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4285538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3843454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847764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3033786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1988605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61198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2457989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4237569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540112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2216869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CBB7F4-C083-4C1B-B175-F08E70136EB6}" type="datetimeFigureOut">
              <a:rPr lang="en-GB" smtClean="0"/>
              <a:t>09/03/2020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2886553-8BA8-4FB2-89C9-499A4B6C664E}" type="slidenum">
              <a:rPr lang="en-GB" smtClean="0"/>
              <a:t>‹#›</a:t>
            </a:fld>
            <a:endParaRPr lang="en-GB" dirty="0"/>
          </a:p>
        </p:txBody>
      </p:sp>
    </p:spTree>
    <p:extLst>
      <p:ext uri="{BB962C8B-B14F-4D97-AF65-F5344CB8AC3E}">
        <p14:creationId xmlns:p14="http://schemas.microsoft.com/office/powerpoint/2010/main" val="1532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Cover white cobra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A621-27D7-43CD-B83F-015838422BC5}"/>
              </a:ext>
            </a:extLst>
          </p:cNvPr>
          <p:cNvSpPr>
            <a:spLocks noGrp="1"/>
          </p:cNvSpPr>
          <p:nvPr>
            <p:ph type="ctrTitle" hasCustomPrompt="1"/>
          </p:nvPr>
        </p:nvSpPr>
        <p:spPr>
          <a:xfrm>
            <a:off x="543014" y="2401461"/>
            <a:ext cx="3510000" cy="1990255"/>
          </a:xfrm>
        </p:spPr>
        <p:txBody>
          <a:bodyPr lIns="0" tIns="0" rIns="0" bIns="0" anchor="b">
            <a:noAutofit/>
          </a:bodyPr>
          <a:lstStyle>
            <a:lvl1pPr algn="l">
              <a:defRPr sz="4000">
                <a:solidFill>
                  <a:srgbClr val="000000"/>
                </a:solidFill>
              </a:defRPr>
            </a:lvl1pPr>
          </a:lstStyle>
          <a:p>
            <a:r>
              <a:rPr lang="en-US" dirty="0"/>
              <a:t>Add presentation title</a:t>
            </a:r>
            <a:endParaRPr lang="en-GB" dirty="0"/>
          </a:p>
        </p:txBody>
      </p:sp>
      <p:sp>
        <p:nvSpPr>
          <p:cNvPr id="3" name="Subtitle 2">
            <a:extLst>
              <a:ext uri="{FF2B5EF4-FFF2-40B4-BE49-F238E27FC236}">
                <a16:creationId xmlns:a16="http://schemas.microsoft.com/office/drawing/2014/main" id="{66AA569E-6D24-41A8-A843-D063C22C9163}"/>
              </a:ext>
            </a:extLst>
          </p:cNvPr>
          <p:cNvSpPr>
            <a:spLocks noGrp="1"/>
          </p:cNvSpPr>
          <p:nvPr>
            <p:ph type="subTitle" idx="1" hasCustomPrompt="1"/>
          </p:nvPr>
        </p:nvSpPr>
        <p:spPr>
          <a:xfrm>
            <a:off x="543014" y="4483788"/>
            <a:ext cx="3510000" cy="458974"/>
          </a:xfrm>
        </p:spPr>
        <p:txBody>
          <a:bodyPr lIns="0" tIns="0" rIns="0" bIns="0">
            <a:noAutofit/>
          </a:bodyPr>
          <a:lstStyle>
            <a:lvl1pPr marL="0" indent="0" algn="l">
              <a:buNone/>
              <a:defRPr sz="2000">
                <a:solidFill>
                  <a:srgbClr val="000000"/>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cxnSp>
        <p:nvCxnSpPr>
          <p:cNvPr id="16" name="Straight Connector 15">
            <a:extLst>
              <a:ext uri="{FF2B5EF4-FFF2-40B4-BE49-F238E27FC236}">
                <a16:creationId xmlns:a16="http://schemas.microsoft.com/office/drawing/2014/main" id="{54C87475-FE3D-472E-BBA2-FCE437D3AA7A}"/>
              </a:ext>
            </a:extLst>
          </p:cNvPr>
          <p:cNvCxnSpPr>
            <a:cxnSpLocks/>
          </p:cNvCxnSpPr>
          <p:nvPr/>
        </p:nvCxnSpPr>
        <p:spPr>
          <a:xfrm>
            <a:off x="540768" y="4960692"/>
            <a:ext cx="568614"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B314410-876B-4EB2-99C4-84DAF741A7DB}"/>
              </a:ext>
            </a:extLst>
          </p:cNvPr>
          <p:cNvSpPr/>
          <p:nvPr/>
        </p:nvSpPr>
        <p:spPr bwMode="white">
          <a:xfrm>
            <a:off x="0" y="5423647"/>
            <a:ext cx="9144000" cy="14343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 Placeholder 18">
            <a:extLst>
              <a:ext uri="{FF2B5EF4-FFF2-40B4-BE49-F238E27FC236}">
                <a16:creationId xmlns:a16="http://schemas.microsoft.com/office/drawing/2014/main" id="{AFA5FA6E-CC29-4125-8CA6-0318E13A3397}"/>
              </a:ext>
            </a:extLst>
          </p:cNvPr>
          <p:cNvSpPr>
            <a:spLocks noGrp="1"/>
          </p:cNvSpPr>
          <p:nvPr>
            <p:ph type="body" sz="quarter" idx="11" hasCustomPrompt="1"/>
          </p:nvPr>
        </p:nvSpPr>
        <p:spPr>
          <a:xfrm>
            <a:off x="540769" y="5953916"/>
            <a:ext cx="2128473" cy="304011"/>
          </a:xfrm>
        </p:spPr>
        <p:txBody>
          <a:bodyPr lIns="0" tIns="0" rIns="0" bIns="0">
            <a:noAutofit/>
          </a:bodyPr>
          <a:lstStyle>
            <a:lvl1pPr marL="0" indent="0">
              <a:buNone/>
              <a:defRPr sz="1400">
                <a:solidFill>
                  <a:srgbClr val="000000"/>
                </a:solidFill>
              </a:defRPr>
            </a:lvl1pPr>
          </a:lstStyle>
          <a:p>
            <a:pPr lvl="0"/>
            <a:r>
              <a:rPr lang="en-US" dirty="0"/>
              <a:t>Add date</a:t>
            </a:r>
            <a:endParaRPr lang="en-GB" dirty="0"/>
          </a:p>
        </p:txBody>
      </p:sp>
      <p:sp>
        <p:nvSpPr>
          <p:cNvPr id="18" name="Text Placeholder 18">
            <a:extLst>
              <a:ext uri="{FF2B5EF4-FFF2-40B4-BE49-F238E27FC236}">
                <a16:creationId xmlns:a16="http://schemas.microsoft.com/office/drawing/2014/main" id="{98058B2A-4E8A-42A2-B57F-379DDD74A501}"/>
              </a:ext>
            </a:extLst>
          </p:cNvPr>
          <p:cNvSpPr>
            <a:spLocks noGrp="1"/>
          </p:cNvSpPr>
          <p:nvPr>
            <p:ph type="body" sz="quarter" idx="12" hasCustomPrompt="1"/>
          </p:nvPr>
        </p:nvSpPr>
        <p:spPr>
          <a:xfrm>
            <a:off x="7671717"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1</a:t>
            </a:r>
          </a:p>
        </p:txBody>
      </p:sp>
      <p:sp>
        <p:nvSpPr>
          <p:cNvPr id="19" name="Text Placeholder 18">
            <a:extLst>
              <a:ext uri="{FF2B5EF4-FFF2-40B4-BE49-F238E27FC236}">
                <a16:creationId xmlns:a16="http://schemas.microsoft.com/office/drawing/2014/main" id="{EA5C8E4F-313A-49F5-BBE1-64458D625985}"/>
              </a:ext>
            </a:extLst>
          </p:cNvPr>
          <p:cNvSpPr>
            <a:spLocks noGrp="1"/>
          </p:cNvSpPr>
          <p:nvPr>
            <p:ph type="body" sz="quarter" idx="13" hasCustomPrompt="1"/>
          </p:nvPr>
        </p:nvSpPr>
        <p:spPr>
          <a:xfrm>
            <a:off x="6513559"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2</a:t>
            </a:r>
          </a:p>
        </p:txBody>
      </p:sp>
      <p:sp>
        <p:nvSpPr>
          <p:cNvPr id="21" name="Text Placeholder 18">
            <a:extLst>
              <a:ext uri="{FF2B5EF4-FFF2-40B4-BE49-F238E27FC236}">
                <a16:creationId xmlns:a16="http://schemas.microsoft.com/office/drawing/2014/main" id="{4ECC11A6-8208-4F5D-80F2-7B68661D694A}"/>
              </a:ext>
            </a:extLst>
          </p:cNvPr>
          <p:cNvSpPr>
            <a:spLocks noGrp="1"/>
          </p:cNvSpPr>
          <p:nvPr>
            <p:ph type="body" sz="quarter" idx="14" hasCustomPrompt="1"/>
          </p:nvPr>
        </p:nvSpPr>
        <p:spPr>
          <a:xfrm>
            <a:off x="5355401"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3</a:t>
            </a:r>
          </a:p>
        </p:txBody>
      </p:sp>
      <p:sp>
        <p:nvSpPr>
          <p:cNvPr id="22" name="Text Placeholder 18">
            <a:extLst>
              <a:ext uri="{FF2B5EF4-FFF2-40B4-BE49-F238E27FC236}">
                <a16:creationId xmlns:a16="http://schemas.microsoft.com/office/drawing/2014/main" id="{C869EEAC-767E-472F-A7AC-B94386F0188D}"/>
              </a:ext>
            </a:extLst>
          </p:cNvPr>
          <p:cNvSpPr>
            <a:spLocks noGrp="1"/>
          </p:cNvSpPr>
          <p:nvPr>
            <p:ph type="body" sz="quarter" idx="15" hasCustomPrompt="1"/>
          </p:nvPr>
        </p:nvSpPr>
        <p:spPr>
          <a:xfrm>
            <a:off x="4197244"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4</a:t>
            </a:r>
            <a:endParaRPr lang="en-GB" dirty="0"/>
          </a:p>
        </p:txBody>
      </p:sp>
      <p:sp>
        <p:nvSpPr>
          <p:cNvPr id="11" name="Title 1">
            <a:extLst>
              <a:ext uri="{FF2B5EF4-FFF2-40B4-BE49-F238E27FC236}">
                <a16:creationId xmlns:a16="http://schemas.microsoft.com/office/drawing/2014/main" id="{7615A621-27D7-43CD-B83F-015838422BC5}"/>
              </a:ext>
            </a:extLst>
          </p:cNvPr>
          <p:cNvSpPr>
            <a:spLocks noGrp="1"/>
          </p:cNvSpPr>
          <p:nvPr>
            <p:ph type="ctrTitle" hasCustomPrompt="1"/>
          </p:nvPr>
        </p:nvSpPr>
        <p:spPr>
          <a:xfrm>
            <a:off x="543014" y="2401461"/>
            <a:ext cx="3510000" cy="1990255"/>
          </a:xfrm>
        </p:spPr>
        <p:txBody>
          <a:bodyPr lIns="0" tIns="0" rIns="0" bIns="0" anchor="b">
            <a:noAutofit/>
          </a:bodyPr>
          <a:lstStyle>
            <a:lvl1pPr algn="l">
              <a:defRPr sz="4000">
                <a:solidFill>
                  <a:srgbClr val="000000"/>
                </a:solidFill>
              </a:defRPr>
            </a:lvl1pPr>
          </a:lstStyle>
          <a:p>
            <a:r>
              <a:rPr lang="en-US" dirty="0"/>
              <a:t>Add presentation title</a:t>
            </a:r>
            <a:endParaRPr lang="en-GB" dirty="0"/>
          </a:p>
        </p:txBody>
      </p:sp>
      <p:sp>
        <p:nvSpPr>
          <p:cNvPr id="13" name="Subtitle 2">
            <a:extLst>
              <a:ext uri="{FF2B5EF4-FFF2-40B4-BE49-F238E27FC236}">
                <a16:creationId xmlns:a16="http://schemas.microsoft.com/office/drawing/2014/main" id="{66AA569E-6D24-41A8-A843-D063C22C9163}"/>
              </a:ext>
            </a:extLst>
          </p:cNvPr>
          <p:cNvSpPr>
            <a:spLocks noGrp="1"/>
          </p:cNvSpPr>
          <p:nvPr>
            <p:ph type="subTitle" idx="1" hasCustomPrompt="1"/>
          </p:nvPr>
        </p:nvSpPr>
        <p:spPr>
          <a:xfrm>
            <a:off x="543014" y="4483788"/>
            <a:ext cx="3510000" cy="458974"/>
          </a:xfrm>
        </p:spPr>
        <p:txBody>
          <a:bodyPr lIns="0" tIns="0" rIns="0" bIns="0">
            <a:noAutofit/>
          </a:bodyPr>
          <a:lstStyle>
            <a:lvl1pPr marL="0" indent="0" algn="l">
              <a:buNone/>
              <a:defRPr sz="2000">
                <a:solidFill>
                  <a:srgbClr val="000000"/>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cxnSp>
        <p:nvCxnSpPr>
          <p:cNvPr id="14" name="Straight Connector 13">
            <a:extLst>
              <a:ext uri="{FF2B5EF4-FFF2-40B4-BE49-F238E27FC236}">
                <a16:creationId xmlns:a16="http://schemas.microsoft.com/office/drawing/2014/main" id="{54C87475-FE3D-472E-BBA2-FCE437D3AA7A}"/>
              </a:ext>
            </a:extLst>
          </p:cNvPr>
          <p:cNvCxnSpPr>
            <a:cxnSpLocks/>
          </p:cNvCxnSpPr>
          <p:nvPr userDrawn="1"/>
        </p:nvCxnSpPr>
        <p:spPr>
          <a:xfrm>
            <a:off x="540768" y="4960692"/>
            <a:ext cx="568614"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B314410-876B-4EB2-99C4-84DAF741A7DB}"/>
              </a:ext>
            </a:extLst>
          </p:cNvPr>
          <p:cNvSpPr/>
          <p:nvPr userDrawn="1"/>
        </p:nvSpPr>
        <p:spPr bwMode="white">
          <a:xfrm>
            <a:off x="0" y="5423647"/>
            <a:ext cx="9144000" cy="14343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410496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Cover white cobra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A621-27D7-43CD-B83F-015838422BC5}"/>
              </a:ext>
            </a:extLst>
          </p:cNvPr>
          <p:cNvSpPr>
            <a:spLocks noGrp="1"/>
          </p:cNvSpPr>
          <p:nvPr userDrawn="1">
            <p:ph type="ctrTitle" hasCustomPrompt="1"/>
          </p:nvPr>
        </p:nvSpPr>
        <p:spPr>
          <a:xfrm>
            <a:off x="543014" y="2401461"/>
            <a:ext cx="3510000" cy="1990255"/>
          </a:xfrm>
        </p:spPr>
        <p:txBody>
          <a:bodyPr lIns="0" tIns="0" rIns="0" bIns="0" anchor="b">
            <a:noAutofit/>
          </a:bodyPr>
          <a:lstStyle>
            <a:lvl1pPr algn="l">
              <a:defRPr sz="4000">
                <a:solidFill>
                  <a:srgbClr val="000000"/>
                </a:solidFill>
              </a:defRPr>
            </a:lvl1pPr>
          </a:lstStyle>
          <a:p>
            <a:r>
              <a:rPr lang="en-US" dirty="0"/>
              <a:t>Add presentation title</a:t>
            </a:r>
            <a:endParaRPr lang="en-GB" dirty="0"/>
          </a:p>
        </p:txBody>
      </p:sp>
      <p:sp>
        <p:nvSpPr>
          <p:cNvPr id="3" name="Subtitle 2">
            <a:extLst>
              <a:ext uri="{FF2B5EF4-FFF2-40B4-BE49-F238E27FC236}">
                <a16:creationId xmlns:a16="http://schemas.microsoft.com/office/drawing/2014/main" id="{66AA569E-6D24-41A8-A843-D063C22C9163}"/>
              </a:ext>
            </a:extLst>
          </p:cNvPr>
          <p:cNvSpPr>
            <a:spLocks noGrp="1"/>
          </p:cNvSpPr>
          <p:nvPr userDrawn="1">
            <p:ph type="subTitle" idx="1" hasCustomPrompt="1"/>
          </p:nvPr>
        </p:nvSpPr>
        <p:spPr>
          <a:xfrm>
            <a:off x="543014" y="4483788"/>
            <a:ext cx="3510000" cy="458974"/>
          </a:xfrm>
        </p:spPr>
        <p:txBody>
          <a:bodyPr lIns="0" tIns="0" rIns="0" bIns="0">
            <a:noAutofit/>
          </a:bodyPr>
          <a:lstStyle>
            <a:lvl1pPr marL="0" indent="0" algn="l">
              <a:buNone/>
              <a:defRPr sz="2000">
                <a:solidFill>
                  <a:srgbClr val="000000"/>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cxnSp>
        <p:nvCxnSpPr>
          <p:cNvPr id="16" name="Straight Connector 15">
            <a:extLst>
              <a:ext uri="{FF2B5EF4-FFF2-40B4-BE49-F238E27FC236}">
                <a16:creationId xmlns:a16="http://schemas.microsoft.com/office/drawing/2014/main" id="{54C87475-FE3D-472E-BBA2-FCE437D3AA7A}"/>
              </a:ext>
            </a:extLst>
          </p:cNvPr>
          <p:cNvCxnSpPr>
            <a:cxnSpLocks/>
          </p:cNvCxnSpPr>
          <p:nvPr userDrawn="1"/>
        </p:nvCxnSpPr>
        <p:spPr>
          <a:xfrm>
            <a:off x="540768" y="4960692"/>
            <a:ext cx="568614"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B314410-876B-4EB2-99C4-84DAF741A7DB}"/>
              </a:ext>
            </a:extLst>
          </p:cNvPr>
          <p:cNvSpPr/>
          <p:nvPr userDrawn="1"/>
        </p:nvSpPr>
        <p:spPr bwMode="white">
          <a:xfrm>
            <a:off x="0" y="5423647"/>
            <a:ext cx="9144000" cy="14343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 Placeholder 18">
            <a:extLst>
              <a:ext uri="{FF2B5EF4-FFF2-40B4-BE49-F238E27FC236}">
                <a16:creationId xmlns:a16="http://schemas.microsoft.com/office/drawing/2014/main" id="{AFA5FA6E-CC29-4125-8CA6-0318E13A3397}"/>
              </a:ext>
            </a:extLst>
          </p:cNvPr>
          <p:cNvSpPr>
            <a:spLocks noGrp="1"/>
          </p:cNvSpPr>
          <p:nvPr>
            <p:ph type="body" sz="quarter" idx="11" hasCustomPrompt="1"/>
          </p:nvPr>
        </p:nvSpPr>
        <p:spPr>
          <a:xfrm>
            <a:off x="540769" y="5953916"/>
            <a:ext cx="2128473" cy="304011"/>
          </a:xfrm>
        </p:spPr>
        <p:txBody>
          <a:bodyPr lIns="0" tIns="0" rIns="0" bIns="0">
            <a:noAutofit/>
          </a:bodyPr>
          <a:lstStyle>
            <a:lvl1pPr marL="0" indent="0">
              <a:buNone/>
              <a:defRPr sz="1400">
                <a:solidFill>
                  <a:srgbClr val="000000"/>
                </a:solidFill>
              </a:defRPr>
            </a:lvl1pPr>
          </a:lstStyle>
          <a:p>
            <a:pPr lvl="0"/>
            <a:r>
              <a:rPr lang="en-US" dirty="0"/>
              <a:t>Add date</a:t>
            </a:r>
            <a:endParaRPr lang="en-GB" dirty="0"/>
          </a:p>
        </p:txBody>
      </p:sp>
      <p:sp>
        <p:nvSpPr>
          <p:cNvPr id="18" name="Text Placeholder 18">
            <a:extLst>
              <a:ext uri="{FF2B5EF4-FFF2-40B4-BE49-F238E27FC236}">
                <a16:creationId xmlns:a16="http://schemas.microsoft.com/office/drawing/2014/main" id="{98058B2A-4E8A-42A2-B57F-379DDD74A501}"/>
              </a:ext>
            </a:extLst>
          </p:cNvPr>
          <p:cNvSpPr>
            <a:spLocks noGrp="1"/>
          </p:cNvSpPr>
          <p:nvPr>
            <p:ph type="body" sz="quarter" idx="12" hasCustomPrompt="1"/>
          </p:nvPr>
        </p:nvSpPr>
        <p:spPr>
          <a:xfrm>
            <a:off x="7671717"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1</a:t>
            </a:r>
          </a:p>
        </p:txBody>
      </p:sp>
      <p:sp>
        <p:nvSpPr>
          <p:cNvPr id="19" name="Text Placeholder 18">
            <a:extLst>
              <a:ext uri="{FF2B5EF4-FFF2-40B4-BE49-F238E27FC236}">
                <a16:creationId xmlns:a16="http://schemas.microsoft.com/office/drawing/2014/main" id="{EA5C8E4F-313A-49F5-BBE1-64458D625985}"/>
              </a:ext>
            </a:extLst>
          </p:cNvPr>
          <p:cNvSpPr>
            <a:spLocks noGrp="1"/>
          </p:cNvSpPr>
          <p:nvPr>
            <p:ph type="body" sz="quarter" idx="13" hasCustomPrompt="1"/>
          </p:nvPr>
        </p:nvSpPr>
        <p:spPr>
          <a:xfrm>
            <a:off x="6513559"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2</a:t>
            </a:r>
          </a:p>
        </p:txBody>
      </p:sp>
      <p:sp>
        <p:nvSpPr>
          <p:cNvPr id="21" name="Text Placeholder 18">
            <a:extLst>
              <a:ext uri="{FF2B5EF4-FFF2-40B4-BE49-F238E27FC236}">
                <a16:creationId xmlns:a16="http://schemas.microsoft.com/office/drawing/2014/main" id="{4ECC11A6-8208-4F5D-80F2-7B68661D694A}"/>
              </a:ext>
            </a:extLst>
          </p:cNvPr>
          <p:cNvSpPr>
            <a:spLocks noGrp="1"/>
          </p:cNvSpPr>
          <p:nvPr>
            <p:ph type="body" sz="quarter" idx="14" hasCustomPrompt="1"/>
          </p:nvPr>
        </p:nvSpPr>
        <p:spPr>
          <a:xfrm>
            <a:off x="5355401"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3</a:t>
            </a:r>
          </a:p>
        </p:txBody>
      </p:sp>
      <p:sp>
        <p:nvSpPr>
          <p:cNvPr id="22" name="Text Placeholder 18">
            <a:extLst>
              <a:ext uri="{FF2B5EF4-FFF2-40B4-BE49-F238E27FC236}">
                <a16:creationId xmlns:a16="http://schemas.microsoft.com/office/drawing/2014/main" id="{C869EEAC-767E-472F-A7AC-B94386F0188D}"/>
              </a:ext>
            </a:extLst>
          </p:cNvPr>
          <p:cNvSpPr>
            <a:spLocks noGrp="1"/>
          </p:cNvSpPr>
          <p:nvPr>
            <p:ph type="body" sz="quarter" idx="15" hasCustomPrompt="1"/>
          </p:nvPr>
        </p:nvSpPr>
        <p:spPr>
          <a:xfrm>
            <a:off x="4197244"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4</a:t>
            </a:r>
            <a:endParaRPr lang="en-GB" dirty="0"/>
          </a:p>
        </p:txBody>
      </p:sp>
    </p:spTree>
    <p:extLst>
      <p:ext uri="{BB962C8B-B14F-4D97-AF65-F5344CB8AC3E}">
        <p14:creationId xmlns:p14="http://schemas.microsoft.com/office/powerpoint/2010/main" val="2410496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914087"/>
            <a:ext cx="8229600" cy="714713"/>
          </a:xfrm>
          <a:noFill/>
        </p:spPr>
        <p:txBody>
          <a:bodyPr/>
          <a:lstStyle/>
          <a:p>
            <a:r>
              <a:rPr lang="en-US" dirty="0"/>
              <a:t>Click to edit Master title style</a:t>
            </a:r>
            <a:endParaRPr lang="en-GB" dirty="0"/>
          </a:p>
        </p:txBody>
      </p:sp>
      <p:sp>
        <p:nvSpPr>
          <p:cNvPr id="6" name="Content Placeholder 2"/>
          <p:cNvSpPr>
            <a:spLocks noGrp="1"/>
          </p:cNvSpPr>
          <p:nvPr>
            <p:ph sz="half" idx="1"/>
          </p:nvPr>
        </p:nvSpPr>
        <p:spPr>
          <a:xfrm>
            <a:off x="457200" y="1744217"/>
            <a:ext cx="8219256" cy="3845023"/>
          </a:xfrm>
          <a:noFill/>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5759858"/>
            <a:ext cx="9144000" cy="1125525"/>
          </a:xfrm>
          <a:prstGeom prst="rect">
            <a:avLst/>
          </a:prstGeom>
        </p:spPr>
      </p:pic>
    </p:spTree>
    <p:extLst>
      <p:ext uri="{BB962C8B-B14F-4D97-AF65-F5344CB8AC3E}">
        <p14:creationId xmlns:p14="http://schemas.microsoft.com/office/powerpoint/2010/main" val="827291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864095"/>
            <a:ext cx="9144000" cy="5993905"/>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2" name="Title 1"/>
          <p:cNvSpPr>
            <a:spLocks noGrp="1"/>
          </p:cNvSpPr>
          <p:nvPr>
            <p:ph type="title" hasCustomPrompt="1"/>
          </p:nvPr>
        </p:nvSpPr>
        <p:spPr>
          <a:xfrm>
            <a:off x="93712" y="5805264"/>
            <a:ext cx="5486400" cy="566738"/>
          </a:xfrm>
        </p:spPr>
        <p:txBody>
          <a:bodyPr anchor="b"/>
          <a:lstStyle>
            <a:lvl1pPr algn="l">
              <a:defRPr lang="en-GB" sz="2800" b="1" kern="1200" dirty="0">
                <a:solidFill>
                  <a:srgbClr val="990033"/>
                </a:solidFill>
                <a:latin typeface="+mn-lt"/>
                <a:ea typeface="+mn-ea"/>
                <a:cs typeface="+mn-cs"/>
              </a:defRPr>
            </a:lvl1pPr>
          </a:lstStyle>
          <a:p>
            <a:r>
              <a:rPr lang="en-US" dirty="0"/>
              <a:t>Picture title</a:t>
            </a:r>
            <a:endParaRPr lang="en-GB" dirty="0"/>
          </a:p>
        </p:txBody>
      </p:sp>
    </p:spTree>
    <p:extLst>
      <p:ext uri="{BB962C8B-B14F-4D97-AF65-F5344CB8AC3E}">
        <p14:creationId xmlns:p14="http://schemas.microsoft.com/office/powerpoint/2010/main" val="1045843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0" y="908720"/>
            <a:ext cx="9144000" cy="38884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 name="Title 1"/>
          <p:cNvSpPr>
            <a:spLocks noGrp="1"/>
          </p:cNvSpPr>
          <p:nvPr>
            <p:ph type="ctrTitle"/>
          </p:nvPr>
        </p:nvSpPr>
        <p:spPr>
          <a:xfrm>
            <a:off x="0" y="1268760"/>
            <a:ext cx="9144000" cy="1470025"/>
          </a:xfrm>
        </p:spPr>
        <p:txBody>
          <a:bodyPr>
            <a:noAutofit/>
          </a:bodyPr>
          <a:lstStyle>
            <a:lvl1pPr>
              <a:defRPr lang="en-GB" sz="4800" b="1" kern="1200" dirty="0">
                <a:solidFill>
                  <a:srgbClr val="008080"/>
                </a:solidFill>
                <a:latin typeface="Arial" panose="020B0604020202020204" pitchFamily="34" charset="0"/>
                <a:ea typeface="+mn-ea"/>
                <a:cs typeface="Arial" panose="020B0604020202020204"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1371600" y="3024535"/>
            <a:ext cx="6400800" cy="548481"/>
          </a:xfrm>
          <a:noFill/>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lang="en-GB" sz="2800" b="1" kern="1200" dirty="0">
                <a:solidFill>
                  <a:srgbClr val="990033"/>
                </a:solidFill>
                <a:latin typeface="Arial" panose="020B0604020202020204" pitchFamily="34" charset="0"/>
                <a:ea typeface="+mn-ea"/>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16" name="Picture 15"/>
          <p:cNvPicPr/>
          <p:nvPr userDrawn="1"/>
        </p:nvPicPr>
        <p:blipFill>
          <a:blip r:embed="rId2" cstate="print">
            <a:extLst>
              <a:ext uri="{28A0092B-C50C-407E-A947-70E740481C1C}">
                <a14:useLocalDpi xmlns:a14="http://schemas.microsoft.com/office/drawing/2010/main" val="0"/>
              </a:ext>
            </a:extLst>
          </a:blip>
          <a:stretch>
            <a:fillRect/>
          </a:stretch>
        </p:blipFill>
        <p:spPr>
          <a:xfrm>
            <a:off x="7811963" y="172108"/>
            <a:ext cx="1224533" cy="514284"/>
          </a:xfrm>
          <a:prstGeom prst="rect">
            <a:avLst/>
          </a:prstGeom>
        </p:spPr>
      </p:pic>
      <p:pic>
        <p:nvPicPr>
          <p:cNvPr id="17" name="Picture 16"/>
          <p:cNvPicPr/>
          <p:nvPr userDrawn="1"/>
        </p:nvPicPr>
        <p:blipFill>
          <a:blip r:embed="rId3" cstate="print">
            <a:extLst>
              <a:ext uri="{28A0092B-C50C-407E-A947-70E740481C1C}">
                <a14:useLocalDpi xmlns:a14="http://schemas.microsoft.com/office/drawing/2010/main" val="0"/>
              </a:ext>
            </a:extLst>
          </a:blip>
          <a:stretch>
            <a:fillRect/>
          </a:stretch>
        </p:blipFill>
        <p:spPr>
          <a:xfrm>
            <a:off x="6690712" y="175501"/>
            <a:ext cx="814958" cy="512379"/>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77543" y="188640"/>
            <a:ext cx="1066665" cy="514285"/>
          </a:xfrm>
          <a:prstGeom prst="rect">
            <a:avLst/>
          </a:prstGeom>
        </p:spPr>
      </p:pic>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4656534"/>
            <a:ext cx="9144000" cy="2228850"/>
          </a:xfrm>
          <a:prstGeom prst="rect">
            <a:avLst/>
          </a:prstGeom>
        </p:spPr>
      </p:pic>
    </p:spTree>
    <p:extLst>
      <p:ext uri="{BB962C8B-B14F-4D97-AF65-F5344CB8AC3E}">
        <p14:creationId xmlns:p14="http://schemas.microsoft.com/office/powerpoint/2010/main" val="1016206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914087"/>
            <a:ext cx="8229600" cy="714713"/>
          </a:xfrm>
          <a:noFill/>
        </p:spPr>
        <p:txBody>
          <a:bodyPr/>
          <a:lstStyle/>
          <a:p>
            <a:r>
              <a:rPr lang="en-US"/>
              <a:t>Click to edit Master title style</a:t>
            </a:r>
            <a:endParaRPr lang="en-GB" dirty="0"/>
          </a:p>
        </p:txBody>
      </p:sp>
      <p:sp>
        <p:nvSpPr>
          <p:cNvPr id="6" name="Content Placeholder 2"/>
          <p:cNvSpPr>
            <a:spLocks noGrp="1"/>
          </p:cNvSpPr>
          <p:nvPr>
            <p:ph sz="half" idx="1"/>
          </p:nvPr>
        </p:nvSpPr>
        <p:spPr>
          <a:xfrm>
            <a:off x="457200" y="1744217"/>
            <a:ext cx="8219256" cy="3845023"/>
          </a:xfrm>
          <a:noFill/>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827291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Title">
    <p:spTree>
      <p:nvGrpSpPr>
        <p:cNvPr id="1" name=""/>
        <p:cNvGrpSpPr/>
        <p:nvPr/>
      </p:nvGrpSpPr>
      <p:grpSpPr>
        <a:xfrm>
          <a:off x="0" y="0"/>
          <a:ext cx="0" cy="0"/>
          <a:chOff x="0" y="0"/>
          <a:chExt cx="0" cy="0"/>
        </a:xfrm>
      </p:grpSpPr>
      <p:sp>
        <p:nvSpPr>
          <p:cNvPr id="2" name="Title 1"/>
          <p:cNvSpPr>
            <a:spLocks noGrp="1"/>
          </p:cNvSpPr>
          <p:nvPr>
            <p:ph type="title"/>
          </p:nvPr>
        </p:nvSpPr>
        <p:spPr>
          <a:xfrm>
            <a:off x="722313" y="4455170"/>
            <a:ext cx="7772400" cy="774030"/>
          </a:xfrm>
        </p:spPr>
        <p:txBody>
          <a:bodyPr anchor="t">
            <a:noAutofit/>
          </a:bodyPr>
          <a:lstStyle>
            <a:lvl1pPr algn="l">
              <a:defRPr lang="en-GB" sz="4000" b="1" kern="1200" dirty="0">
                <a:solidFill>
                  <a:srgbClr val="008080"/>
                </a:solidFill>
                <a:latin typeface="Arial" panose="020B0604020202020204" pitchFamily="34" charset="0"/>
                <a:ea typeface="+mn-ea"/>
                <a:cs typeface="Arial" panose="020B0604020202020204" pitchFamily="34" charset="0"/>
              </a:defRPr>
            </a:lvl1pPr>
          </a:lstStyle>
          <a:p>
            <a:r>
              <a:rPr lang="en-US"/>
              <a:t>Click to edit Master title style</a:t>
            </a:r>
            <a:endParaRPr lang="en-GB" dirty="0"/>
          </a:p>
        </p:txBody>
      </p:sp>
      <p:sp>
        <p:nvSpPr>
          <p:cNvPr id="3" name="Text Placeholder 2"/>
          <p:cNvSpPr>
            <a:spLocks noGrp="1"/>
          </p:cNvSpPr>
          <p:nvPr>
            <p:ph type="body" idx="1"/>
          </p:nvPr>
        </p:nvSpPr>
        <p:spPr>
          <a:xfrm>
            <a:off x="722313" y="2810967"/>
            <a:ext cx="7772400" cy="1500187"/>
          </a:xfrm>
          <a:noFill/>
        </p:spPr>
        <p:txBody>
          <a:bodyPr anchor="b">
            <a:normAutofit/>
          </a:bodyPr>
          <a:lstStyle>
            <a:lvl1pPr marL="0" indent="0">
              <a:buNone/>
              <a:defRPr lang="en-US" sz="2000" b="1" kern="1200" dirty="0" smtClean="0">
                <a:solidFill>
                  <a:srgbClr val="990033"/>
                </a:solidFill>
                <a:latin typeface="Arial" panose="020B0604020202020204" pitchFamily="34" charset="0"/>
                <a:ea typeface="+mn-ea"/>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5759858"/>
            <a:ext cx="9144000" cy="1125525"/>
          </a:xfrm>
          <a:prstGeom prst="rect">
            <a:avLst/>
          </a:prstGeom>
        </p:spPr>
      </p:pic>
    </p:spTree>
    <p:extLst>
      <p:ext uri="{BB962C8B-B14F-4D97-AF65-F5344CB8AC3E}">
        <p14:creationId xmlns:p14="http://schemas.microsoft.com/office/powerpoint/2010/main" val="41603694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1"/>
            <a:ext cx="8229600" cy="714713"/>
          </a:xfrm>
          <a:noFill/>
        </p:spPr>
        <p:txBody>
          <a:bodyPr/>
          <a:lstStyle/>
          <a:p>
            <a:r>
              <a:rPr lang="en-US"/>
              <a:t>Click to edit Master title style</a:t>
            </a:r>
            <a:endParaRPr lang="en-GB" dirty="0"/>
          </a:p>
        </p:txBody>
      </p:sp>
      <p:sp>
        <p:nvSpPr>
          <p:cNvPr id="3" name="Content Placeholder 2"/>
          <p:cNvSpPr>
            <a:spLocks noGrp="1"/>
          </p:cNvSpPr>
          <p:nvPr>
            <p:ph sz="half" idx="1"/>
          </p:nvPr>
        </p:nvSpPr>
        <p:spPr>
          <a:xfrm>
            <a:off x="457200" y="1744217"/>
            <a:ext cx="4038600" cy="3845023"/>
          </a:xfrm>
          <a:noFill/>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8200" y="1744217"/>
            <a:ext cx="4038600" cy="3845023"/>
          </a:xfrm>
          <a:noFill/>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5759858"/>
            <a:ext cx="9144000" cy="1125525"/>
          </a:xfrm>
          <a:prstGeom prst="rect">
            <a:avLst/>
          </a:prstGeom>
        </p:spPr>
      </p:pic>
    </p:spTree>
    <p:extLst>
      <p:ext uri="{BB962C8B-B14F-4D97-AF65-F5344CB8AC3E}">
        <p14:creationId xmlns:p14="http://schemas.microsoft.com/office/powerpoint/2010/main" val="2299559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864095"/>
            <a:ext cx="9144000" cy="5993905"/>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2" name="Title 1"/>
          <p:cNvSpPr>
            <a:spLocks noGrp="1"/>
          </p:cNvSpPr>
          <p:nvPr>
            <p:ph type="title" hasCustomPrompt="1"/>
          </p:nvPr>
        </p:nvSpPr>
        <p:spPr>
          <a:xfrm>
            <a:off x="93712" y="5805264"/>
            <a:ext cx="5486400" cy="566738"/>
          </a:xfrm>
        </p:spPr>
        <p:txBody>
          <a:bodyPr anchor="b"/>
          <a:lstStyle>
            <a:lvl1pPr algn="l">
              <a:defRPr lang="en-GB" sz="2800" b="1" kern="1200" dirty="0">
                <a:solidFill>
                  <a:srgbClr val="990033"/>
                </a:solidFill>
                <a:latin typeface="+mn-lt"/>
                <a:ea typeface="+mn-ea"/>
                <a:cs typeface="+mn-cs"/>
              </a:defRPr>
            </a:lvl1pPr>
          </a:lstStyle>
          <a:p>
            <a:r>
              <a:rPr lang="en-US" dirty="0"/>
              <a:t>Picture title</a:t>
            </a:r>
            <a:endParaRPr lang="en-GB" dirty="0"/>
          </a:p>
        </p:txBody>
      </p:sp>
    </p:spTree>
    <p:extLst>
      <p:ext uri="{BB962C8B-B14F-4D97-AF65-F5344CB8AC3E}">
        <p14:creationId xmlns:p14="http://schemas.microsoft.com/office/powerpoint/2010/main" val="1045843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5759858"/>
            <a:ext cx="9144000" cy="1125525"/>
          </a:xfrm>
          <a:prstGeom prst="rect">
            <a:avLst/>
          </a:prstGeom>
        </p:spPr>
      </p:pic>
    </p:spTree>
    <p:extLst>
      <p:ext uri="{BB962C8B-B14F-4D97-AF65-F5344CB8AC3E}">
        <p14:creationId xmlns:p14="http://schemas.microsoft.com/office/powerpoint/2010/main" val="5800865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Cover white cobra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A621-27D7-43CD-B83F-015838422BC5}"/>
              </a:ext>
            </a:extLst>
          </p:cNvPr>
          <p:cNvSpPr>
            <a:spLocks noGrp="1"/>
          </p:cNvSpPr>
          <p:nvPr userDrawn="1">
            <p:ph type="ctrTitle" hasCustomPrompt="1"/>
          </p:nvPr>
        </p:nvSpPr>
        <p:spPr>
          <a:xfrm>
            <a:off x="543014" y="2401461"/>
            <a:ext cx="3510000" cy="1990255"/>
          </a:xfrm>
        </p:spPr>
        <p:txBody>
          <a:bodyPr lIns="0" tIns="0" rIns="0" bIns="0" anchor="b">
            <a:noAutofit/>
          </a:bodyPr>
          <a:lstStyle>
            <a:lvl1pPr algn="l">
              <a:defRPr sz="4000">
                <a:solidFill>
                  <a:srgbClr val="000000"/>
                </a:solidFill>
              </a:defRPr>
            </a:lvl1pPr>
          </a:lstStyle>
          <a:p>
            <a:r>
              <a:rPr lang="en-US" dirty="0"/>
              <a:t>Add presentation title</a:t>
            </a:r>
            <a:endParaRPr lang="en-GB" dirty="0"/>
          </a:p>
        </p:txBody>
      </p:sp>
      <p:sp>
        <p:nvSpPr>
          <p:cNvPr id="3" name="Subtitle 2">
            <a:extLst>
              <a:ext uri="{FF2B5EF4-FFF2-40B4-BE49-F238E27FC236}">
                <a16:creationId xmlns:a16="http://schemas.microsoft.com/office/drawing/2014/main" id="{66AA569E-6D24-41A8-A843-D063C22C9163}"/>
              </a:ext>
            </a:extLst>
          </p:cNvPr>
          <p:cNvSpPr>
            <a:spLocks noGrp="1"/>
          </p:cNvSpPr>
          <p:nvPr userDrawn="1">
            <p:ph type="subTitle" idx="1" hasCustomPrompt="1"/>
          </p:nvPr>
        </p:nvSpPr>
        <p:spPr>
          <a:xfrm>
            <a:off x="543014" y="4483788"/>
            <a:ext cx="3510000" cy="458974"/>
          </a:xfrm>
        </p:spPr>
        <p:txBody>
          <a:bodyPr lIns="0" tIns="0" rIns="0" bIns="0">
            <a:noAutofit/>
          </a:bodyPr>
          <a:lstStyle>
            <a:lvl1pPr marL="0" indent="0" algn="l">
              <a:buNone/>
              <a:defRPr sz="2000">
                <a:solidFill>
                  <a:srgbClr val="000000"/>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cxnSp>
        <p:nvCxnSpPr>
          <p:cNvPr id="16" name="Straight Connector 15">
            <a:extLst>
              <a:ext uri="{FF2B5EF4-FFF2-40B4-BE49-F238E27FC236}">
                <a16:creationId xmlns:a16="http://schemas.microsoft.com/office/drawing/2014/main" id="{54C87475-FE3D-472E-BBA2-FCE437D3AA7A}"/>
              </a:ext>
            </a:extLst>
          </p:cNvPr>
          <p:cNvCxnSpPr>
            <a:cxnSpLocks/>
          </p:cNvCxnSpPr>
          <p:nvPr userDrawn="1"/>
        </p:nvCxnSpPr>
        <p:spPr>
          <a:xfrm>
            <a:off x="540768" y="4960692"/>
            <a:ext cx="568614"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B314410-876B-4EB2-99C4-84DAF741A7DB}"/>
              </a:ext>
            </a:extLst>
          </p:cNvPr>
          <p:cNvSpPr/>
          <p:nvPr userDrawn="1"/>
        </p:nvSpPr>
        <p:spPr bwMode="white">
          <a:xfrm>
            <a:off x="0" y="5423647"/>
            <a:ext cx="9144000" cy="14343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 Placeholder 18">
            <a:extLst>
              <a:ext uri="{FF2B5EF4-FFF2-40B4-BE49-F238E27FC236}">
                <a16:creationId xmlns:a16="http://schemas.microsoft.com/office/drawing/2014/main" id="{AFA5FA6E-CC29-4125-8CA6-0318E13A3397}"/>
              </a:ext>
            </a:extLst>
          </p:cNvPr>
          <p:cNvSpPr>
            <a:spLocks noGrp="1"/>
          </p:cNvSpPr>
          <p:nvPr>
            <p:ph type="body" sz="quarter" idx="11" hasCustomPrompt="1"/>
          </p:nvPr>
        </p:nvSpPr>
        <p:spPr>
          <a:xfrm>
            <a:off x="540769" y="5953916"/>
            <a:ext cx="2128473" cy="304011"/>
          </a:xfrm>
        </p:spPr>
        <p:txBody>
          <a:bodyPr lIns="0" tIns="0" rIns="0" bIns="0">
            <a:noAutofit/>
          </a:bodyPr>
          <a:lstStyle>
            <a:lvl1pPr marL="0" indent="0">
              <a:buNone/>
              <a:defRPr sz="1400">
                <a:solidFill>
                  <a:srgbClr val="000000"/>
                </a:solidFill>
              </a:defRPr>
            </a:lvl1pPr>
          </a:lstStyle>
          <a:p>
            <a:pPr lvl="0"/>
            <a:r>
              <a:rPr lang="en-US" dirty="0"/>
              <a:t>Add date</a:t>
            </a:r>
            <a:endParaRPr lang="en-GB" dirty="0"/>
          </a:p>
        </p:txBody>
      </p:sp>
      <p:sp>
        <p:nvSpPr>
          <p:cNvPr id="18" name="Text Placeholder 18">
            <a:extLst>
              <a:ext uri="{FF2B5EF4-FFF2-40B4-BE49-F238E27FC236}">
                <a16:creationId xmlns:a16="http://schemas.microsoft.com/office/drawing/2014/main" id="{98058B2A-4E8A-42A2-B57F-379DDD74A501}"/>
              </a:ext>
            </a:extLst>
          </p:cNvPr>
          <p:cNvSpPr>
            <a:spLocks noGrp="1"/>
          </p:cNvSpPr>
          <p:nvPr>
            <p:ph type="body" sz="quarter" idx="12" hasCustomPrompt="1"/>
          </p:nvPr>
        </p:nvSpPr>
        <p:spPr>
          <a:xfrm>
            <a:off x="7671717"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1</a:t>
            </a:r>
          </a:p>
        </p:txBody>
      </p:sp>
      <p:sp>
        <p:nvSpPr>
          <p:cNvPr id="19" name="Text Placeholder 18">
            <a:extLst>
              <a:ext uri="{FF2B5EF4-FFF2-40B4-BE49-F238E27FC236}">
                <a16:creationId xmlns:a16="http://schemas.microsoft.com/office/drawing/2014/main" id="{EA5C8E4F-313A-49F5-BBE1-64458D625985}"/>
              </a:ext>
            </a:extLst>
          </p:cNvPr>
          <p:cNvSpPr>
            <a:spLocks noGrp="1"/>
          </p:cNvSpPr>
          <p:nvPr>
            <p:ph type="body" sz="quarter" idx="13" hasCustomPrompt="1"/>
          </p:nvPr>
        </p:nvSpPr>
        <p:spPr>
          <a:xfrm>
            <a:off x="6513559"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2</a:t>
            </a:r>
          </a:p>
        </p:txBody>
      </p:sp>
      <p:sp>
        <p:nvSpPr>
          <p:cNvPr id="21" name="Text Placeholder 18">
            <a:extLst>
              <a:ext uri="{FF2B5EF4-FFF2-40B4-BE49-F238E27FC236}">
                <a16:creationId xmlns:a16="http://schemas.microsoft.com/office/drawing/2014/main" id="{4ECC11A6-8208-4F5D-80F2-7B68661D694A}"/>
              </a:ext>
            </a:extLst>
          </p:cNvPr>
          <p:cNvSpPr>
            <a:spLocks noGrp="1"/>
          </p:cNvSpPr>
          <p:nvPr>
            <p:ph type="body" sz="quarter" idx="14" hasCustomPrompt="1"/>
          </p:nvPr>
        </p:nvSpPr>
        <p:spPr>
          <a:xfrm>
            <a:off x="5355401"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3</a:t>
            </a:r>
          </a:p>
        </p:txBody>
      </p:sp>
      <p:sp>
        <p:nvSpPr>
          <p:cNvPr id="22" name="Text Placeholder 18">
            <a:extLst>
              <a:ext uri="{FF2B5EF4-FFF2-40B4-BE49-F238E27FC236}">
                <a16:creationId xmlns:a16="http://schemas.microsoft.com/office/drawing/2014/main" id="{C869EEAC-767E-472F-A7AC-B94386F0188D}"/>
              </a:ext>
            </a:extLst>
          </p:cNvPr>
          <p:cNvSpPr>
            <a:spLocks noGrp="1"/>
          </p:cNvSpPr>
          <p:nvPr>
            <p:ph type="body" sz="quarter" idx="15" hasCustomPrompt="1"/>
          </p:nvPr>
        </p:nvSpPr>
        <p:spPr>
          <a:xfrm>
            <a:off x="4197244" y="5810251"/>
            <a:ext cx="1052660" cy="555250"/>
          </a:xfrm>
          <a:solidFill>
            <a:schemeClr val="tx2">
              <a:lumMod val="20000"/>
              <a:lumOff val="80000"/>
            </a:schemeClr>
          </a:solidFill>
        </p:spPr>
        <p:txBody>
          <a:bodyPr anchor="ctr"/>
          <a:lstStyle>
            <a:lvl1pPr marL="0" indent="0" algn="ctr">
              <a:lnSpc>
                <a:spcPct val="100000"/>
              </a:lnSpc>
              <a:buNone/>
              <a:defRPr sz="1200"/>
            </a:lvl1pPr>
          </a:lstStyle>
          <a:p>
            <a:pPr lvl="0"/>
            <a:r>
              <a:rPr lang="en-US" dirty="0"/>
              <a:t>Client logo 4</a:t>
            </a:r>
            <a:endParaRPr lang="en-GB" dirty="0"/>
          </a:p>
        </p:txBody>
      </p:sp>
    </p:spTree>
    <p:extLst>
      <p:ext uri="{BB962C8B-B14F-4D97-AF65-F5344CB8AC3E}">
        <p14:creationId xmlns:p14="http://schemas.microsoft.com/office/powerpoint/2010/main" val="2410496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188916"/>
            <a:ext cx="8642350" cy="503783"/>
          </a:xfrm>
          <a:prstGeom prst="rect">
            <a:avLst/>
          </a:prstGeom>
          <a:solidFill>
            <a:srgbClr val="0072C6"/>
          </a:solidFill>
        </p:spPr>
        <p:txBody>
          <a:bodyPr/>
          <a:lstStyle>
            <a:lvl1pPr marL="95250" indent="0">
              <a:defRPr baseline="0">
                <a:solidFill>
                  <a:schemeClr val="bg1"/>
                </a:solidFill>
              </a:defRPr>
            </a:lvl1pPr>
          </a:lstStyle>
          <a:p>
            <a:r>
              <a:rPr lang="en-US"/>
              <a:t>Click to edit Master title style</a:t>
            </a:r>
            <a:endParaRPr lang="en-GB" dirty="0"/>
          </a:p>
        </p:txBody>
      </p:sp>
      <p:sp>
        <p:nvSpPr>
          <p:cNvPr id="6" name="Text Placeholder 7"/>
          <p:cNvSpPr>
            <a:spLocks noGrp="1"/>
          </p:cNvSpPr>
          <p:nvPr>
            <p:ph type="body" sz="quarter" idx="12" hasCustomPrompt="1"/>
          </p:nvPr>
        </p:nvSpPr>
        <p:spPr>
          <a:xfrm>
            <a:off x="250825" y="692701"/>
            <a:ext cx="8642350" cy="432047"/>
          </a:xfrm>
        </p:spPr>
        <p:txBody>
          <a:bodyPr>
            <a:normAutofit/>
          </a:bodyPr>
          <a:lstStyle>
            <a:lvl1pPr marL="177800" indent="0">
              <a:defRPr sz="2200" baseline="0">
                <a:solidFill>
                  <a:schemeClr val="accent5"/>
                </a:solidFill>
                <a:latin typeface="+mn-lt"/>
              </a:defRPr>
            </a:lvl1pPr>
          </a:lstStyle>
          <a:p>
            <a:pPr lvl="0"/>
            <a:r>
              <a:rPr lang="en-GB" dirty="0"/>
              <a:t>Subtitle </a:t>
            </a:r>
          </a:p>
        </p:txBody>
      </p:sp>
      <p:sp>
        <p:nvSpPr>
          <p:cNvPr id="3" name="Slide Number Placeholder 2"/>
          <p:cNvSpPr>
            <a:spLocks noGrp="1"/>
          </p:cNvSpPr>
          <p:nvPr>
            <p:ph type="sldNum" sz="quarter" idx="14"/>
          </p:nvPr>
        </p:nvSpPr>
        <p:spPr>
          <a:xfrm>
            <a:off x="6758880" y="6381328"/>
            <a:ext cx="2133600" cy="365125"/>
          </a:xfrm>
          <a:prstGeom prst="rect">
            <a:avLst/>
          </a:prstGeom>
        </p:spPr>
        <p:txBody>
          <a:bodyPr/>
          <a:lstStyle/>
          <a:p>
            <a:fld id="{8FC524A1-7B6A-464D-B8BC-8FE2E057339E}" type="slidenum">
              <a:rPr lang="en-GB" smtClean="0">
                <a:solidFill>
                  <a:srgbClr val="3F3F3F">
                    <a:lumMod val="50000"/>
                  </a:srgbClr>
                </a:solidFill>
              </a:rPr>
              <a:pPr/>
              <a:t>‹#›</a:t>
            </a:fld>
            <a:endParaRPr lang="en-GB" dirty="0">
              <a:solidFill>
                <a:srgbClr val="3F3F3F">
                  <a:lumMod val="50000"/>
                </a:srgbClr>
              </a:solidFill>
            </a:endParaRPr>
          </a:p>
        </p:txBody>
      </p:sp>
      <p:sp>
        <p:nvSpPr>
          <p:cNvPr id="5" name="Content Placeholder 4"/>
          <p:cNvSpPr>
            <a:spLocks noGrp="1"/>
          </p:cNvSpPr>
          <p:nvPr>
            <p:ph sz="quarter" idx="15"/>
          </p:nvPr>
        </p:nvSpPr>
        <p:spPr>
          <a:xfrm>
            <a:off x="250825" y="1341442"/>
            <a:ext cx="8642350" cy="4967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26317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9750" y="539750"/>
            <a:ext cx="8064500" cy="1079500"/>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23186024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188916"/>
            <a:ext cx="8642350" cy="503783"/>
          </a:xfrm>
          <a:prstGeom prst="rect">
            <a:avLst/>
          </a:prstGeom>
          <a:solidFill>
            <a:srgbClr val="E32486"/>
          </a:solidFill>
        </p:spPr>
        <p:txBody>
          <a:bodyPr/>
          <a:lstStyle>
            <a:lvl1pPr marL="95250" indent="0">
              <a:defRPr baseline="0">
                <a:solidFill>
                  <a:schemeClr val="bg1"/>
                </a:solidFill>
              </a:defRPr>
            </a:lvl1pPr>
          </a:lstStyle>
          <a:p>
            <a:r>
              <a:rPr lang="en-US"/>
              <a:t>Click to edit Master title style</a:t>
            </a:r>
            <a:endParaRPr lang="en-GB" dirty="0"/>
          </a:p>
        </p:txBody>
      </p:sp>
      <p:sp>
        <p:nvSpPr>
          <p:cNvPr id="6" name="Text Placeholder 7"/>
          <p:cNvSpPr>
            <a:spLocks noGrp="1"/>
          </p:cNvSpPr>
          <p:nvPr>
            <p:ph type="body" sz="quarter" idx="12" hasCustomPrompt="1"/>
          </p:nvPr>
        </p:nvSpPr>
        <p:spPr>
          <a:xfrm>
            <a:off x="250825" y="692701"/>
            <a:ext cx="8642350" cy="432047"/>
          </a:xfrm>
        </p:spPr>
        <p:txBody>
          <a:bodyPr>
            <a:normAutofit/>
          </a:bodyPr>
          <a:lstStyle>
            <a:lvl1pPr marL="177800" indent="0">
              <a:defRPr sz="2200" baseline="0">
                <a:solidFill>
                  <a:schemeClr val="accent5"/>
                </a:solidFill>
                <a:latin typeface="+mn-lt"/>
              </a:defRPr>
            </a:lvl1pPr>
          </a:lstStyle>
          <a:p>
            <a:pPr lvl="0"/>
            <a:r>
              <a:rPr lang="en-GB" dirty="0"/>
              <a:t>Subtitle </a:t>
            </a:r>
          </a:p>
        </p:txBody>
      </p:sp>
      <p:sp>
        <p:nvSpPr>
          <p:cNvPr id="3" name="Slide Number Placeholder 2"/>
          <p:cNvSpPr>
            <a:spLocks noGrp="1"/>
          </p:cNvSpPr>
          <p:nvPr>
            <p:ph type="sldNum" sz="quarter" idx="14"/>
          </p:nvPr>
        </p:nvSpPr>
        <p:spPr>
          <a:xfrm>
            <a:off x="6758880" y="6381328"/>
            <a:ext cx="2133600" cy="365125"/>
          </a:xfrm>
          <a:prstGeom prst="rect">
            <a:avLst/>
          </a:prstGeom>
        </p:spPr>
        <p:txBody>
          <a:bodyPr/>
          <a:lstStyle/>
          <a:p>
            <a:fld id="{8FC524A1-7B6A-464D-B8BC-8FE2E057339E}" type="slidenum">
              <a:rPr lang="en-GB" smtClean="0">
                <a:solidFill>
                  <a:srgbClr val="3F3F3F">
                    <a:lumMod val="50000"/>
                  </a:srgbClr>
                </a:solidFill>
              </a:rPr>
              <a:pPr/>
              <a:t>‹#›</a:t>
            </a:fld>
            <a:endParaRPr lang="en-GB" dirty="0">
              <a:solidFill>
                <a:srgbClr val="3F3F3F">
                  <a:lumMod val="50000"/>
                </a:srgbClr>
              </a:solidFill>
            </a:endParaRPr>
          </a:p>
        </p:txBody>
      </p:sp>
      <p:sp>
        <p:nvSpPr>
          <p:cNvPr id="5" name="Content Placeholder 4"/>
          <p:cNvSpPr>
            <a:spLocks noGrp="1"/>
          </p:cNvSpPr>
          <p:nvPr>
            <p:ph sz="quarter" idx="15"/>
          </p:nvPr>
        </p:nvSpPr>
        <p:spPr>
          <a:xfrm>
            <a:off x="250825" y="1341442"/>
            <a:ext cx="8642350" cy="4967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78623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925FB-3AB4-7940-9C53-5571A621D9A5}"/>
              </a:ext>
            </a:extLst>
          </p:cNvPr>
          <p:cNvSpPr>
            <a:spLocks noGrp="1"/>
          </p:cNvSpPr>
          <p:nvPr>
            <p:ph type="title"/>
          </p:nvPr>
        </p:nvSpPr>
        <p:spPr>
          <a:xfrm>
            <a:off x="628650" y="365126"/>
            <a:ext cx="78867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8982F88-1EE0-8549-8987-2A443D09A82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DD7AE0-E294-3442-B456-7BB23EA46500}"/>
              </a:ext>
            </a:extLst>
          </p:cNvPr>
          <p:cNvSpPr>
            <a:spLocks noGrp="1"/>
          </p:cNvSpPr>
          <p:nvPr>
            <p:ph type="dt" sz="half" idx="10"/>
          </p:nvPr>
        </p:nvSpPr>
        <p:spPr>
          <a:xfrm>
            <a:off x="628650" y="6356351"/>
            <a:ext cx="2057400" cy="365125"/>
          </a:xfrm>
          <a:prstGeom prst="rect">
            <a:avLst/>
          </a:prstGeom>
        </p:spPr>
        <p:txBody>
          <a:bodyPr/>
          <a:lstStyle/>
          <a:p>
            <a:fld id="{302A2A71-D3A2-8843-91F9-5D18ED3AC9CF}" type="datetimeFigureOut">
              <a:rPr lang="en-US" smtClean="0"/>
              <a:t>3/9/2020</a:t>
            </a:fld>
            <a:endParaRPr lang="en-US" dirty="0"/>
          </a:p>
        </p:txBody>
      </p:sp>
      <p:sp>
        <p:nvSpPr>
          <p:cNvPr id="5" name="Footer Placeholder 4">
            <a:extLst>
              <a:ext uri="{FF2B5EF4-FFF2-40B4-BE49-F238E27FC236}">
                <a16:creationId xmlns:a16="http://schemas.microsoft.com/office/drawing/2014/main" id="{7EB5E5E8-BE02-2343-B90B-862A8A9E7184}"/>
              </a:ext>
            </a:extLst>
          </p:cNvPr>
          <p:cNvSpPr>
            <a:spLocks noGrp="1"/>
          </p:cNvSpPr>
          <p:nvPr>
            <p:ph type="ftr" sz="quarter" idx="11"/>
          </p:nvPr>
        </p:nvSpPr>
        <p:spPr>
          <a:xfrm>
            <a:off x="3124200" y="6356352"/>
            <a:ext cx="28956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F4EC96A3-E99F-DF40-9266-61B75B8F7008}"/>
              </a:ext>
            </a:extLst>
          </p:cNvPr>
          <p:cNvSpPr>
            <a:spLocks noGrp="1"/>
          </p:cNvSpPr>
          <p:nvPr>
            <p:ph type="sldNum" sz="quarter" idx="12"/>
          </p:nvPr>
        </p:nvSpPr>
        <p:spPr>
          <a:xfrm>
            <a:off x="6758880" y="6381328"/>
            <a:ext cx="2133600" cy="365125"/>
          </a:xfrm>
          <a:prstGeom prst="rect">
            <a:avLst/>
          </a:prstGeom>
        </p:spPr>
        <p:txBody>
          <a:bodyPr/>
          <a:lstStyle/>
          <a:p>
            <a:fld id="{AC7E21AD-1399-F04B-8AF3-3A4C8B265FB0}" type="slidenum">
              <a:rPr lang="en-US" smtClean="0"/>
              <a:t>‹#›</a:t>
            </a:fld>
            <a:endParaRPr lang="en-US" dirty="0"/>
          </a:p>
        </p:txBody>
      </p:sp>
    </p:spTree>
    <p:extLst>
      <p:ext uri="{BB962C8B-B14F-4D97-AF65-F5344CB8AC3E}">
        <p14:creationId xmlns:p14="http://schemas.microsoft.com/office/powerpoint/2010/main" val="42754423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188916"/>
            <a:ext cx="8642350" cy="503783"/>
          </a:xfrm>
          <a:prstGeom prst="rect">
            <a:avLst/>
          </a:prstGeom>
          <a:solidFill>
            <a:srgbClr val="A25BA0"/>
          </a:solidFill>
        </p:spPr>
        <p:txBody>
          <a:bodyPr/>
          <a:lstStyle>
            <a:lvl1pPr marL="95250" indent="0">
              <a:defRPr baseline="0">
                <a:solidFill>
                  <a:schemeClr val="bg1"/>
                </a:solidFill>
              </a:defRPr>
            </a:lvl1pPr>
          </a:lstStyle>
          <a:p>
            <a:r>
              <a:rPr lang="en-US"/>
              <a:t>Click to edit Master title style</a:t>
            </a:r>
            <a:endParaRPr lang="en-GB" dirty="0"/>
          </a:p>
        </p:txBody>
      </p:sp>
      <p:sp>
        <p:nvSpPr>
          <p:cNvPr id="6" name="Text Placeholder 7"/>
          <p:cNvSpPr>
            <a:spLocks noGrp="1"/>
          </p:cNvSpPr>
          <p:nvPr>
            <p:ph type="body" sz="quarter" idx="12" hasCustomPrompt="1"/>
          </p:nvPr>
        </p:nvSpPr>
        <p:spPr>
          <a:xfrm>
            <a:off x="250825" y="692701"/>
            <a:ext cx="8642350" cy="432047"/>
          </a:xfrm>
        </p:spPr>
        <p:txBody>
          <a:bodyPr>
            <a:normAutofit/>
          </a:bodyPr>
          <a:lstStyle>
            <a:lvl1pPr marL="177800" indent="0">
              <a:defRPr sz="2200" baseline="0">
                <a:solidFill>
                  <a:schemeClr val="accent5"/>
                </a:solidFill>
                <a:latin typeface="+mn-lt"/>
              </a:defRPr>
            </a:lvl1pPr>
          </a:lstStyle>
          <a:p>
            <a:pPr lvl="0"/>
            <a:r>
              <a:rPr lang="en-GB" dirty="0"/>
              <a:t>Subtitle </a:t>
            </a:r>
          </a:p>
        </p:txBody>
      </p:sp>
      <p:sp>
        <p:nvSpPr>
          <p:cNvPr id="3" name="Slide Number Placeholder 2"/>
          <p:cNvSpPr>
            <a:spLocks noGrp="1"/>
          </p:cNvSpPr>
          <p:nvPr>
            <p:ph type="sldNum" sz="quarter" idx="14"/>
          </p:nvPr>
        </p:nvSpPr>
        <p:spPr>
          <a:xfrm>
            <a:off x="6758880" y="6381328"/>
            <a:ext cx="2133600" cy="365125"/>
          </a:xfrm>
          <a:prstGeom prst="rect">
            <a:avLst/>
          </a:prstGeom>
        </p:spPr>
        <p:txBody>
          <a:bodyPr/>
          <a:lstStyle/>
          <a:p>
            <a:fld id="{8FC524A1-7B6A-464D-B8BC-8FE2E057339E}" type="slidenum">
              <a:rPr lang="en-GB" smtClean="0">
                <a:solidFill>
                  <a:srgbClr val="3F3F3F">
                    <a:lumMod val="50000"/>
                  </a:srgbClr>
                </a:solidFill>
              </a:rPr>
              <a:pPr/>
              <a:t>‹#›</a:t>
            </a:fld>
            <a:endParaRPr lang="en-GB" dirty="0">
              <a:solidFill>
                <a:srgbClr val="3F3F3F">
                  <a:lumMod val="50000"/>
                </a:srgbClr>
              </a:solidFill>
            </a:endParaRPr>
          </a:p>
        </p:txBody>
      </p:sp>
      <p:sp>
        <p:nvSpPr>
          <p:cNvPr id="5" name="Content Placeholder 4"/>
          <p:cNvSpPr>
            <a:spLocks noGrp="1"/>
          </p:cNvSpPr>
          <p:nvPr>
            <p:ph sz="quarter" idx="15"/>
          </p:nvPr>
        </p:nvSpPr>
        <p:spPr>
          <a:xfrm>
            <a:off x="250825" y="1341442"/>
            <a:ext cx="8642350" cy="4967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59074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pic>
        <p:nvPicPr>
          <p:cNvPr id="5" name="Picture 6" descr="logo-a5.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78788" y="279403"/>
            <a:ext cx="817562" cy="509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userDrawn="1"/>
        </p:nvSpPr>
        <p:spPr>
          <a:xfrm>
            <a:off x="0" y="5"/>
            <a:ext cx="9144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304" tIns="45658" rIns="91304" bIns="45658" anchor="ctr"/>
          <a:lstStyle/>
          <a:p>
            <a:pPr algn="ctr" defTabSz="456520">
              <a:defRPr/>
            </a:pPr>
            <a:endParaRPr lang="en-US" dirty="0">
              <a:solidFill>
                <a:prstClr val="white"/>
              </a:solidFill>
            </a:endParaRPr>
          </a:p>
        </p:txBody>
      </p:sp>
      <p:sp>
        <p:nvSpPr>
          <p:cNvPr id="8" name="Date Placeholder 3"/>
          <p:cNvSpPr txBox="1">
            <a:spLocks/>
          </p:cNvSpPr>
          <p:nvPr userDrawn="1"/>
        </p:nvSpPr>
        <p:spPr>
          <a:xfrm>
            <a:off x="457200" y="5985032"/>
            <a:ext cx="2133600" cy="365125"/>
          </a:xfrm>
          <a:prstGeom prst="rect">
            <a:avLst/>
          </a:prstGeom>
        </p:spPr>
        <p:txBody>
          <a:bodyPr lIns="91304" tIns="45658" rIns="91304" bIns="45658" anchor="ctr"/>
          <a:lstStyle>
            <a:defPPr>
              <a:defRPr lang="en-US"/>
            </a:defPPr>
            <a:lvl1pPr marL="0" algn="l" defTabSz="457200" rtl="0" eaLnBrk="1" latinLnBrk="0" hangingPunct="1">
              <a:defRPr sz="1600" b="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n-US" dirty="0">
              <a:solidFill>
                <a:prstClr val="white"/>
              </a:solidFill>
            </a:endParaRPr>
          </a:p>
        </p:txBody>
      </p:sp>
      <p:sp>
        <p:nvSpPr>
          <p:cNvPr id="15" name="Content Placeholder 19"/>
          <p:cNvSpPr>
            <a:spLocks noGrp="1"/>
          </p:cNvSpPr>
          <p:nvPr>
            <p:ph sz="quarter" idx="10"/>
          </p:nvPr>
        </p:nvSpPr>
        <p:spPr>
          <a:xfrm>
            <a:off x="457265" y="5025506"/>
            <a:ext cx="6812021" cy="959927"/>
          </a:xfrm>
        </p:spPr>
        <p:txBody>
          <a:bodyPr anchor="b">
            <a:noAutofit/>
          </a:bodyPr>
          <a:lstStyle>
            <a:lvl1pPr marL="0" indent="0">
              <a:buFontTx/>
              <a:buNone/>
              <a:defRPr sz="2800">
                <a:solidFill>
                  <a:schemeClr val="bg1"/>
                </a:solidFill>
              </a:defRPr>
            </a:lvl1pPr>
          </a:lstStyle>
          <a:p>
            <a:pPr lvl="0"/>
            <a:r>
              <a:rPr lang="en-US"/>
              <a:t>Click to edit Master text styles</a:t>
            </a:r>
          </a:p>
        </p:txBody>
      </p:sp>
      <p:sp>
        <p:nvSpPr>
          <p:cNvPr id="18" name="Title 1"/>
          <p:cNvSpPr>
            <a:spLocks noGrp="1"/>
          </p:cNvSpPr>
          <p:nvPr>
            <p:ph type="title"/>
          </p:nvPr>
        </p:nvSpPr>
        <p:spPr>
          <a:xfrm>
            <a:off x="474831" y="1402941"/>
            <a:ext cx="8286174" cy="3622520"/>
          </a:xfrm>
          <a:prstGeom prst="rect">
            <a:avLst/>
          </a:prstGeom>
        </p:spPr>
        <p:txBody>
          <a:bodyPr anchor="t">
            <a:noAutofit/>
          </a:bodyPr>
          <a:lstStyle>
            <a:lvl1pPr>
              <a:defRPr sz="8000">
                <a:solidFill>
                  <a:schemeClr val="bg1"/>
                </a:solidFill>
              </a:defRPr>
            </a:lvl1pPr>
          </a:lstStyle>
          <a:p>
            <a:r>
              <a:rPr lang="en-GB" dirty="0"/>
              <a:t>Click to edit Master title style</a:t>
            </a:r>
            <a:endParaRPr lang="en-US" dirty="0"/>
          </a:p>
        </p:txBody>
      </p:sp>
      <p:sp>
        <p:nvSpPr>
          <p:cNvPr id="10" name="Content Placeholder 19"/>
          <p:cNvSpPr>
            <a:spLocks noGrp="1"/>
          </p:cNvSpPr>
          <p:nvPr>
            <p:ph sz="quarter" idx="11"/>
          </p:nvPr>
        </p:nvSpPr>
        <p:spPr>
          <a:xfrm>
            <a:off x="457209" y="5985578"/>
            <a:ext cx="4359965" cy="361031"/>
          </a:xfrm>
        </p:spPr>
        <p:txBody>
          <a:bodyPr anchor="b">
            <a:noAutofit/>
          </a:bodyPr>
          <a:lstStyle>
            <a:lvl1pPr marL="0" indent="0">
              <a:buFontTx/>
              <a:buNone/>
              <a:defRPr sz="16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734500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188916"/>
            <a:ext cx="8642350" cy="503783"/>
          </a:xfrm>
          <a:prstGeom prst="rect">
            <a:avLst/>
          </a:prstGeom>
          <a:solidFill>
            <a:srgbClr val="0072C6"/>
          </a:solidFill>
        </p:spPr>
        <p:txBody>
          <a:bodyPr/>
          <a:lstStyle>
            <a:lvl1pPr marL="87925" indent="0">
              <a:defRPr baseline="0">
                <a:solidFill>
                  <a:schemeClr val="bg1"/>
                </a:solidFill>
              </a:defRPr>
            </a:lvl1pPr>
          </a:lstStyle>
          <a:p>
            <a:r>
              <a:rPr lang="en-US"/>
              <a:t>Click to edit Master title style</a:t>
            </a:r>
            <a:endParaRPr lang="en-GB" dirty="0"/>
          </a:p>
        </p:txBody>
      </p:sp>
      <p:sp>
        <p:nvSpPr>
          <p:cNvPr id="6" name="Text Placeholder 7"/>
          <p:cNvSpPr>
            <a:spLocks noGrp="1"/>
          </p:cNvSpPr>
          <p:nvPr>
            <p:ph type="body" sz="quarter" idx="12" hasCustomPrompt="1"/>
          </p:nvPr>
        </p:nvSpPr>
        <p:spPr>
          <a:xfrm>
            <a:off x="250825" y="692702"/>
            <a:ext cx="8642350" cy="432047"/>
          </a:xfrm>
        </p:spPr>
        <p:txBody>
          <a:bodyPr>
            <a:normAutofit/>
          </a:bodyPr>
          <a:lstStyle>
            <a:lvl1pPr marL="164127" indent="0">
              <a:defRPr sz="2031" baseline="0">
                <a:solidFill>
                  <a:schemeClr val="accent5"/>
                </a:solidFill>
                <a:latin typeface="+mn-lt"/>
              </a:defRPr>
            </a:lvl1pPr>
          </a:lstStyle>
          <a:p>
            <a:pPr lvl="0"/>
            <a:r>
              <a:rPr lang="en-GB" dirty="0"/>
              <a:t>Subtitle </a:t>
            </a:r>
          </a:p>
        </p:txBody>
      </p:sp>
      <p:sp>
        <p:nvSpPr>
          <p:cNvPr id="3" name="Slide Number Placeholder 2"/>
          <p:cNvSpPr>
            <a:spLocks noGrp="1"/>
          </p:cNvSpPr>
          <p:nvPr>
            <p:ph type="sldNum" sz="quarter" idx="14"/>
          </p:nvPr>
        </p:nvSpPr>
        <p:spPr>
          <a:xfrm>
            <a:off x="6758880" y="6381330"/>
            <a:ext cx="2133600" cy="365125"/>
          </a:xfrm>
          <a:prstGeom prst="rect">
            <a:avLst/>
          </a:prstGeom>
        </p:spPr>
        <p:txBody>
          <a:bodyPr/>
          <a:lstStyle/>
          <a:p>
            <a:fld id="{8FC524A1-7B6A-464D-B8BC-8FE2E057339E}" type="slidenum">
              <a:rPr lang="en-GB" smtClean="0">
                <a:solidFill>
                  <a:srgbClr val="3F3F3F">
                    <a:lumMod val="50000"/>
                  </a:srgbClr>
                </a:solidFill>
              </a:rPr>
              <a:pPr/>
              <a:t>‹#›</a:t>
            </a:fld>
            <a:endParaRPr lang="en-GB" dirty="0">
              <a:solidFill>
                <a:srgbClr val="3F3F3F">
                  <a:lumMod val="50000"/>
                </a:srgbClr>
              </a:solidFill>
            </a:endParaRPr>
          </a:p>
        </p:txBody>
      </p:sp>
      <p:sp>
        <p:nvSpPr>
          <p:cNvPr id="5" name="Content Placeholder 4"/>
          <p:cNvSpPr>
            <a:spLocks noGrp="1"/>
          </p:cNvSpPr>
          <p:nvPr>
            <p:ph sz="quarter" idx="15"/>
          </p:nvPr>
        </p:nvSpPr>
        <p:spPr>
          <a:xfrm>
            <a:off x="250825" y="1341444"/>
            <a:ext cx="8642350" cy="4967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645920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1" y="381000"/>
            <a:ext cx="5984875" cy="909638"/>
          </a:xfrm>
        </p:spPr>
        <p:txBody>
          <a:bodyPr/>
          <a:lstStyle/>
          <a:p>
            <a:r>
              <a:rPr lang="en-US"/>
              <a:t>Click to edit Master title style</a:t>
            </a:r>
            <a:endParaRPr lang="en-NZ"/>
          </a:p>
        </p:txBody>
      </p:sp>
      <p:sp>
        <p:nvSpPr>
          <p:cNvPr id="3" name="ClipArt Placeholder 2"/>
          <p:cNvSpPr>
            <a:spLocks noGrp="1"/>
          </p:cNvSpPr>
          <p:nvPr>
            <p:ph type="clipArt" sz="half" idx="1"/>
          </p:nvPr>
        </p:nvSpPr>
        <p:spPr>
          <a:xfrm>
            <a:off x="457200" y="1981200"/>
            <a:ext cx="3810000" cy="4114800"/>
          </a:xfrm>
        </p:spPr>
        <p:txBody>
          <a:bodyPr/>
          <a:lstStyle/>
          <a:p>
            <a:pPr lvl="0"/>
            <a:endParaRPr lang="en-NZ" noProof="0"/>
          </a:p>
        </p:txBody>
      </p:sp>
      <p:sp>
        <p:nvSpPr>
          <p:cNvPr id="4" name="Text Placeholder 3"/>
          <p:cNvSpPr>
            <a:spLocks noGrp="1"/>
          </p:cNvSpPr>
          <p:nvPr>
            <p:ph type="body" sz="half" idx="2"/>
          </p:nvPr>
        </p:nvSpPr>
        <p:spPr>
          <a:xfrm>
            <a:off x="44196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Rectangle 7"/>
          <p:cNvSpPr>
            <a:spLocks noGrp="1" noChangeArrowheads="1"/>
          </p:cNvSpPr>
          <p:nvPr>
            <p:ph type="sldNum" sz="quarter" idx="10"/>
          </p:nvPr>
        </p:nvSpPr>
        <p:spPr>
          <a:ln/>
        </p:spPr>
        <p:txBody>
          <a:bodyPr/>
          <a:lstStyle>
            <a:lvl1pPr>
              <a:defRPr/>
            </a:lvl1pPr>
          </a:lstStyle>
          <a:p>
            <a:fld id="{D2E15054-546E-D046-9E47-484B96F43029}" type="slidenum">
              <a:rPr lang="en-US"/>
              <a:pPr/>
              <a:t>‹#›</a:t>
            </a:fld>
            <a:endParaRPr lang="en-US"/>
          </a:p>
        </p:txBody>
      </p:sp>
    </p:spTree>
    <p:extLst>
      <p:ext uri="{BB962C8B-B14F-4D97-AF65-F5344CB8AC3E}">
        <p14:creationId xmlns:p14="http://schemas.microsoft.com/office/powerpoint/2010/main" val="3448729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image" Target="../media/image3.jp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2.png"/><Relationship Id="rId2" Type="http://schemas.openxmlformats.org/officeDocument/2006/relationships/slideLayout" Target="../slideLayouts/slideLayout17.xml"/><Relationship Id="rId16" Type="http://schemas.openxmlformats.org/officeDocument/2006/relationships/theme" Target="../theme/theme2.xml"/><Relationship Id="rId20" Type="http://schemas.openxmlformats.org/officeDocument/2006/relationships/image" Target="../media/image5.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4.jpe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CBB7F4-C083-4C1B-B175-F08E70136EB6}" type="datetimeFigureOut">
              <a:rPr lang="en-GB" smtClean="0"/>
              <a:t>09/03/2020</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886553-8BA8-4FB2-89C9-499A4B6C664E}" type="slidenum">
              <a:rPr lang="en-GB" smtClean="0"/>
              <a:t>‹#›</a:t>
            </a:fld>
            <a:endParaRPr lang="en-GB" dirty="0"/>
          </a:p>
        </p:txBody>
      </p:sp>
    </p:spTree>
    <p:extLst>
      <p:ext uri="{BB962C8B-B14F-4D97-AF65-F5344CB8AC3E}">
        <p14:creationId xmlns:p14="http://schemas.microsoft.com/office/powerpoint/2010/main" val="114954378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690"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7448" y="-5349"/>
            <a:ext cx="9207960" cy="6893732"/>
          </a:xfrm>
          <a:prstGeom prst="rect">
            <a:avLst/>
          </a:prstGeom>
        </p:spPr>
      </p:pic>
      <p:sp>
        <p:nvSpPr>
          <p:cNvPr id="8" name="TextBox 7"/>
          <p:cNvSpPr txBox="1"/>
          <p:nvPr/>
        </p:nvSpPr>
        <p:spPr>
          <a:xfrm>
            <a:off x="467544" y="231031"/>
            <a:ext cx="4827167" cy="461665"/>
          </a:xfrm>
          <a:prstGeom prst="rect">
            <a:avLst/>
          </a:prstGeom>
          <a:noFill/>
        </p:spPr>
        <p:txBody>
          <a:bodyPr wrap="square" lIns="0" rtlCol="0">
            <a:spAutoFit/>
          </a:bodyPr>
          <a:lstStyle/>
          <a:p>
            <a:pPr marL="457200" algn="r"/>
            <a:r>
              <a:rPr lang="en-GB" sz="1200" b="1" dirty="0">
                <a:solidFill>
                  <a:prstClr val="white">
                    <a:lumMod val="50000"/>
                  </a:prstClr>
                </a:solidFill>
                <a:latin typeface="Arial"/>
                <a:ea typeface="Times New Roman"/>
              </a:rPr>
              <a:t>Hertfordshire and West Essex</a:t>
            </a:r>
            <a:br>
              <a:rPr lang="en-GB" sz="1200" b="1" dirty="0">
                <a:solidFill>
                  <a:prstClr val="white">
                    <a:lumMod val="50000"/>
                  </a:prstClr>
                </a:solidFill>
                <a:latin typeface="Arial"/>
                <a:ea typeface="Times New Roman"/>
              </a:rPr>
            </a:br>
            <a:r>
              <a:rPr lang="en-GB" sz="1200" b="1" dirty="0">
                <a:solidFill>
                  <a:prstClr val="white">
                    <a:lumMod val="50000"/>
                  </a:prstClr>
                </a:solidFill>
                <a:latin typeface="Arial"/>
                <a:ea typeface="Times New Roman"/>
              </a:rPr>
              <a:t>Sustainability and T</a:t>
            </a:r>
            <a:r>
              <a:rPr lang="en-GB" sz="1200" b="1" kern="0" dirty="0">
                <a:solidFill>
                  <a:prstClr val="white">
                    <a:lumMod val="50000"/>
                  </a:prstClr>
                </a:solidFill>
                <a:latin typeface="Arial"/>
                <a:ea typeface="Times New Roman"/>
              </a:rPr>
              <a:t>ransformation</a:t>
            </a:r>
            <a:r>
              <a:rPr lang="en-GB" sz="1200" b="1" dirty="0">
                <a:solidFill>
                  <a:prstClr val="white">
                    <a:lumMod val="50000"/>
                  </a:prstClr>
                </a:solidFill>
                <a:latin typeface="Arial"/>
                <a:ea typeface="Times New Roman"/>
              </a:rPr>
              <a:t> Partnership</a:t>
            </a:r>
          </a:p>
        </p:txBody>
      </p:sp>
      <p:pic>
        <p:nvPicPr>
          <p:cNvPr id="9" name="Picture 8"/>
          <p:cNvPicPr/>
          <p:nvPr/>
        </p:nvPicPr>
        <p:blipFill>
          <a:blip r:embed="rId18" cstate="print">
            <a:extLst>
              <a:ext uri="{28A0092B-C50C-407E-A947-70E740481C1C}">
                <a14:useLocalDpi xmlns:a14="http://schemas.microsoft.com/office/drawing/2010/main" val="0"/>
              </a:ext>
            </a:extLst>
          </a:blip>
          <a:stretch>
            <a:fillRect/>
          </a:stretch>
        </p:blipFill>
        <p:spPr>
          <a:xfrm>
            <a:off x="7811963" y="172108"/>
            <a:ext cx="1224533" cy="514284"/>
          </a:xfrm>
          <a:prstGeom prst="rect">
            <a:avLst/>
          </a:prstGeom>
        </p:spPr>
      </p:pic>
      <p:pic>
        <p:nvPicPr>
          <p:cNvPr id="10" name="Picture 9"/>
          <p:cNvPicPr/>
          <p:nvPr/>
        </p:nvPicPr>
        <p:blipFill>
          <a:blip r:embed="rId19" cstate="print">
            <a:extLst>
              <a:ext uri="{28A0092B-C50C-407E-A947-70E740481C1C}">
                <a14:useLocalDpi xmlns:a14="http://schemas.microsoft.com/office/drawing/2010/main" val="0"/>
              </a:ext>
            </a:extLst>
          </a:blip>
          <a:stretch>
            <a:fillRect/>
          </a:stretch>
        </p:blipFill>
        <p:spPr>
          <a:xfrm>
            <a:off x="6690712" y="175501"/>
            <a:ext cx="814958" cy="512379"/>
          </a:xfrm>
          <a:prstGeom prst="rect">
            <a:avLst/>
          </a:prstGeom>
        </p:spPr>
      </p:pic>
      <p:pic>
        <p:nvPicPr>
          <p:cNvPr id="11" name="Picture 1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377543" y="188640"/>
            <a:ext cx="1066665" cy="514285"/>
          </a:xfrm>
          <a:prstGeom prst="rect">
            <a:avLst/>
          </a:prstGeom>
        </p:spPr>
      </p:pic>
      <p:sp>
        <p:nvSpPr>
          <p:cNvPr id="13" name="Rectangle 12"/>
          <p:cNvSpPr/>
          <p:nvPr/>
        </p:nvSpPr>
        <p:spPr>
          <a:xfrm>
            <a:off x="0" y="908720"/>
            <a:ext cx="9144000" cy="478444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 name="Title Placeholder 1"/>
          <p:cNvSpPr>
            <a:spLocks noGrp="1"/>
          </p:cNvSpPr>
          <p:nvPr>
            <p:ph type="title"/>
          </p:nvPr>
        </p:nvSpPr>
        <p:spPr>
          <a:xfrm>
            <a:off x="457200" y="887512"/>
            <a:ext cx="8229600" cy="714713"/>
          </a:xfrm>
          <a:prstGeom prst="rect">
            <a:avLst/>
          </a:prstGeom>
        </p:spPr>
        <p:txBody>
          <a:bodyPr vert="horz" lIns="91440" tIns="45720" rIns="91440" bIns="45720" rtlCol="0" anchor="ctr">
            <a:noAutofit/>
          </a:bodyPr>
          <a:lstStyle/>
          <a:p>
            <a:r>
              <a:rPr lang="en-US"/>
              <a:t>Click to edit Master title style</a:t>
            </a:r>
            <a:endParaRPr lang="en-GB" dirty="0"/>
          </a:p>
        </p:txBody>
      </p:sp>
      <p:sp>
        <p:nvSpPr>
          <p:cNvPr id="3" name="Text Placeholder 2"/>
          <p:cNvSpPr>
            <a:spLocks noGrp="1"/>
          </p:cNvSpPr>
          <p:nvPr>
            <p:ph type="body" idx="1"/>
          </p:nvPr>
        </p:nvSpPr>
        <p:spPr>
          <a:xfrm>
            <a:off x="457200" y="1672208"/>
            <a:ext cx="8229600" cy="3845024"/>
          </a:xfrm>
          <a:prstGeom prst="rect">
            <a:avLst/>
          </a:prstGeom>
          <a:solidFill>
            <a:srgbClr val="F6FBF9">
              <a:alpha val="84706"/>
            </a:srgbClr>
          </a:solid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22343321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5" r:id="rId8"/>
    <p:sldLayoutId id="2147483747" r:id="rId9"/>
    <p:sldLayoutId id="2147483749" r:id="rId10"/>
    <p:sldLayoutId id="2147483751" r:id="rId11"/>
    <p:sldLayoutId id="2147483752" r:id="rId12"/>
    <p:sldLayoutId id="2147483757" r:id="rId13"/>
    <p:sldLayoutId id="2147483758" r:id="rId14"/>
    <p:sldLayoutId id="2147483759" r:id="rId15"/>
  </p:sldLayoutIdLst>
  <p:hf sldNum="0" hdr="0" dt="0"/>
  <p:txStyles>
    <p:titleStyle>
      <a:lvl1pPr algn="ctr" defTabSz="914400" rtl="0" eaLnBrk="1" latinLnBrk="0" hangingPunct="1">
        <a:spcBef>
          <a:spcPct val="0"/>
        </a:spcBef>
        <a:buNone/>
        <a:defRPr lang="en-GB" sz="4000" b="1" kern="1200" dirty="0">
          <a:solidFill>
            <a:srgbClr val="008080"/>
          </a:solidFill>
          <a:latin typeface="Arial" panose="020B0604020202020204" pitchFamily="34" charset="0"/>
          <a:ea typeface="+mn-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9.png"/><Relationship Id="rId4" Type="http://schemas.openxmlformats.org/officeDocument/2006/relationships/hyperlink" Target="https://www.nice.org.uk/Media/Default/About/NICE-Communities/Social-care/quick-guides/Infection%20prevention.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rZ5T1Cz7DHQ&amp;feature=youtu.be" TargetMode="External"/><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image" Target="../media/image11.png"/><Relationship Id="rId5" Type="http://schemas.openxmlformats.org/officeDocument/2006/relationships/hyperlink" Target="https://www.rcgp.org.uk/clinical-and-research/resources/toolkits/target-antibiotic-toolkit.aspx" TargetMode="External"/><Relationship Id="rId4" Type="http://schemas.openxmlformats.org/officeDocument/2006/relationships/hyperlink" Target="https://www.gov.uk/government/publications/urinary-tract-infection-diagnosis"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6.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6.xml"/><Relationship Id="rId6" Type="http://schemas.openxmlformats.org/officeDocument/2006/relationships/hyperlink" Target="https://www.gov.uk/government/publications/stop-norovirus-spreading-this-winter-leaflet" TargetMode="External"/><Relationship Id="rId5" Type="http://schemas.openxmlformats.org/officeDocument/2006/relationships/image" Target="../media/image11.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jp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2.WAV"/><Relationship Id="rId7" Type="http://schemas.openxmlformats.org/officeDocument/2006/relationships/image" Target="../media/image26.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notesSlide" Target="../notesSlides/notesSlide18.xml"/><Relationship Id="rId5" Type="http://schemas.openxmlformats.org/officeDocument/2006/relationships/slideLayout" Target="../slideLayouts/slideLayout26.xml"/><Relationship Id="rId10" Type="http://schemas.openxmlformats.org/officeDocument/2006/relationships/image" Target="../media/image28.png"/><Relationship Id="rId4" Type="http://schemas.openxmlformats.org/officeDocument/2006/relationships/audio" Target="../media/media2.WAV"/><Relationship Id="rId9" Type="http://schemas.openxmlformats.org/officeDocument/2006/relationships/image" Target="../media/image11.png"/></Relationships>
</file>

<file path=ppt/slides/_rels/slide3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s://www.nhs.uk/conditions/flu/" TargetMode="External"/><Relationship Id="rId7" Type="http://schemas.openxmlformats.org/officeDocument/2006/relationships/image" Target="../media/image30.emf"/><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image" Target="../media/image29.png"/><Relationship Id="rId5" Type="http://schemas.openxmlformats.org/officeDocument/2006/relationships/hyperlink" Target="https://www.nhs.uk/conditions/shingles/" TargetMode="External"/><Relationship Id="rId4" Type="http://schemas.openxmlformats.org/officeDocument/2006/relationships/hyperlink" Target="https://www.nhs.uk/conditions/vaccinations/pneumococcal-vaccination/" TargetMode="External"/><Relationship Id="rId9"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emf"/></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6.xml"/><Relationship Id="rId6" Type="http://schemas.openxmlformats.org/officeDocument/2006/relationships/image" Target="../media/image11.png"/><Relationship Id="rId5" Type="http://schemas.openxmlformats.org/officeDocument/2006/relationships/hyperlink" Target="https://assets.publishing.service.gov.uk/government/uploads/system/uploads/attachment_data/file/735380/Flu_Poster_for_care-homes_.pdf" TargetMode="External"/><Relationship Id="rId4" Type="http://schemas.openxmlformats.org/officeDocument/2006/relationships/image" Target="../media/image35.jpeg"/></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6.png"/><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hyperlink" Target="https://www.gov.uk/guidance/contacts-phe-health-protection-teams" TargetMode="External"/><Relationship Id="rId2" Type="http://schemas.openxmlformats.org/officeDocument/2006/relationships/notesSlide" Target="../notesSlides/notesSlide30.xml"/><Relationship Id="rId1" Type="http://schemas.openxmlformats.org/officeDocument/2006/relationships/slideLayout" Target="../slideLayouts/slideLayout23.xml"/><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8.png"/><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3" Type="http://schemas.openxmlformats.org/officeDocument/2006/relationships/hyperlink" Target="https://player.vimeo.com/video/165428183?autoplay=1" TargetMode="External"/><Relationship Id="rId2" Type="http://schemas.openxmlformats.org/officeDocument/2006/relationships/hyperlink" Target="https://youtu.be/poN0uBBJemM" TargetMode="External"/><Relationship Id="rId1" Type="http://schemas.openxmlformats.org/officeDocument/2006/relationships/slideLayout" Target="../slideLayouts/slideLayout26.xml"/><Relationship Id="rId5" Type="http://schemas.openxmlformats.org/officeDocument/2006/relationships/hyperlink" Target="https://player.vimeo.com/video/173604520?autoplay=1" TargetMode="External"/><Relationship Id="rId4" Type="http://schemas.openxmlformats.org/officeDocument/2006/relationships/hyperlink" Target="https://youtu.be/dX7YjKqMv-U"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1.png"/><Relationship Id="rId2" Type="http://schemas.openxmlformats.org/officeDocument/2006/relationships/diagramData" Target="../diagrams/data2.xml"/><Relationship Id="rId1" Type="http://schemas.openxmlformats.org/officeDocument/2006/relationships/slideLayout" Target="../slideLayouts/slideLayout2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1.jpeg"/><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6.xml"/><Relationship Id="rId5" Type="http://schemas.openxmlformats.org/officeDocument/2006/relationships/image" Target="../media/image11.png"/><Relationship Id="rId4" Type="http://schemas.openxmlformats.org/officeDocument/2006/relationships/image" Target="../media/image45.jpeg"/></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27.xml"/><Relationship Id="rId5" Type="http://schemas.openxmlformats.org/officeDocument/2006/relationships/image" Target="../media/image11.png"/><Relationship Id="rId4" Type="http://schemas.openxmlformats.org/officeDocument/2006/relationships/image" Target="../media/image48.png"/></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6.xml"/><Relationship Id="rId5" Type="http://schemas.openxmlformats.org/officeDocument/2006/relationships/image" Target="../media/image11.png"/><Relationship Id="rId4" Type="http://schemas.openxmlformats.org/officeDocument/2006/relationships/image" Target="../media/image50.png"/></Relationships>
</file>

<file path=ppt/slides/_rels/slide6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21.xml"/><Relationship Id="rId6" Type="http://schemas.openxmlformats.org/officeDocument/2006/relationships/image" Target="../media/image54.png"/><Relationship Id="rId11" Type="http://schemas.openxmlformats.org/officeDocument/2006/relationships/image" Target="../media/image11.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1.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21.xml"/><Relationship Id="rId5" Type="http://schemas.openxmlformats.org/officeDocument/2006/relationships/image" Target="../media/image11.png"/><Relationship Id="rId4" Type="http://schemas.openxmlformats.org/officeDocument/2006/relationships/image" Target="../media/image61.jpeg"/></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2.jpg"/><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3.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4.xml"/><Relationship Id="rId1" Type="http://schemas.openxmlformats.org/officeDocument/2006/relationships/slideLayout" Target="../slideLayouts/slideLayout26.xml"/><Relationship Id="rId4" Type="http://schemas.openxmlformats.org/officeDocument/2006/relationships/image" Target="../media/image9.png"/></Relationships>
</file>

<file path=ppt/slides/_rels/slide7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5.xml"/><Relationship Id="rId1" Type="http://schemas.openxmlformats.org/officeDocument/2006/relationships/slideLayout" Target="../slideLayouts/slideLayout26.xml"/><Relationship Id="rId4" Type="http://schemas.openxmlformats.org/officeDocument/2006/relationships/image" Target="../media/image9.png"/></Relationships>
</file>

<file path=ppt/slides/_rels/slide71.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slideLayout" Target="../slideLayouts/slideLayout26.xml"/><Relationship Id="rId5" Type="http://schemas.openxmlformats.org/officeDocument/2006/relationships/image" Target="../media/image9.png"/><Relationship Id="rId4" Type="http://schemas.openxmlformats.org/officeDocument/2006/relationships/image" Target="../media/image68.emf"/></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26.xml"/><Relationship Id="rId4" Type="http://schemas.openxmlformats.org/officeDocument/2006/relationships/image" Target="../media/image69.jpg"/></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7.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75.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png"/><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7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8.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77.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49.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0.xml"/><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1.xml"/><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ips.uk.net/" TargetMode="External"/><Relationship Id="rId1" Type="http://schemas.openxmlformats.org/officeDocument/2006/relationships/slideLayout" Target="../slideLayouts/slideLayout27.xml"/><Relationship Id="rId4" Type="http://schemas.openxmlformats.org/officeDocument/2006/relationships/hyperlink" Target="http://www.ips.uk.net/professional-practice/quality-improvement-tools/quality-improvement-tools/"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6.wmf"/><Relationship Id="rId1" Type="http://schemas.openxmlformats.org/officeDocument/2006/relationships/slideLayout" Target="../slideLayouts/slideLayout30.xml"/></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1.xml"/><Relationship Id="rId1" Type="http://schemas.openxmlformats.org/officeDocument/2006/relationships/slideLayout" Target="../slideLayouts/slideLayout26.xml"/></Relationships>
</file>

<file path=ppt/slides/_rels/slide83.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B3A405F-A3DF-49D9-B613-9F3D8A23B0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6" y="0"/>
            <a:ext cx="9144000" cy="6863349"/>
          </a:xfrm>
          <a:prstGeom prst="rect">
            <a:avLst/>
          </a:prstGeom>
        </p:spPr>
      </p:pic>
      <p:sp>
        <p:nvSpPr>
          <p:cNvPr id="5" name="Title 4">
            <a:extLst>
              <a:ext uri="{FF2B5EF4-FFF2-40B4-BE49-F238E27FC236}">
                <a16:creationId xmlns:a16="http://schemas.microsoft.com/office/drawing/2014/main" id="{40519B9F-57D2-4079-8EA6-A88CED622AAE}"/>
              </a:ext>
            </a:extLst>
          </p:cNvPr>
          <p:cNvSpPr>
            <a:spLocks noGrp="1"/>
          </p:cNvSpPr>
          <p:nvPr>
            <p:ph type="ctrTitle"/>
          </p:nvPr>
        </p:nvSpPr>
        <p:spPr>
          <a:xfrm>
            <a:off x="-6746" y="3717032"/>
            <a:ext cx="9002287" cy="1298818"/>
          </a:xfrm>
        </p:spPr>
        <p:txBody>
          <a:bodyPr/>
          <a:lstStyle/>
          <a:p>
            <a:pPr algn="ctr"/>
            <a:br>
              <a:rPr lang="en-GB" b="1" dirty="0"/>
            </a:br>
            <a:br>
              <a:rPr lang="en-GB" b="1" dirty="0"/>
            </a:br>
            <a:br>
              <a:rPr lang="en-GB" dirty="0"/>
            </a:br>
            <a:br>
              <a:rPr lang="en-GB" dirty="0"/>
            </a:br>
            <a:br>
              <a:rPr lang="en-GB" dirty="0"/>
            </a:br>
            <a:br>
              <a:rPr lang="en-GB" dirty="0"/>
            </a:br>
            <a:br>
              <a:rPr lang="en-GB" dirty="0"/>
            </a:br>
            <a:br>
              <a:rPr lang="en-GB" dirty="0"/>
            </a:br>
            <a:r>
              <a:rPr lang="en-GB" dirty="0"/>
              <a:t>Infection Prevention &amp; Control</a:t>
            </a:r>
            <a:br>
              <a:rPr lang="en-GB" dirty="0"/>
            </a:br>
            <a:r>
              <a:rPr lang="en-GB" dirty="0"/>
              <a:t> Care Providers - 2019/20</a:t>
            </a:r>
            <a:br>
              <a:rPr lang="en-GB" dirty="0"/>
            </a:br>
            <a:br>
              <a:rPr lang="en-GB" sz="4400" dirty="0">
                <a:ea typeface="Calibri" panose="020F0502020204030204" pitchFamily="34" charset="0"/>
              </a:rPr>
            </a:br>
            <a:r>
              <a:rPr lang="en-GB" sz="2800" dirty="0">
                <a:ea typeface="Calibri" panose="020F0502020204030204" pitchFamily="34" charset="0"/>
              </a:rPr>
              <a:t>NHS E and PHE Programme - Supporting your care homes</a:t>
            </a:r>
            <a:br>
              <a:rPr lang="en-GB" sz="4400" dirty="0">
                <a:ea typeface="Calibri" panose="020F0502020204030204" pitchFamily="34" charset="0"/>
              </a:rPr>
            </a:br>
            <a:br>
              <a:rPr lang="en-GB" sz="3400" dirty="0"/>
            </a:br>
            <a:endParaRPr lang="en-GB" sz="3400" b="1" dirty="0"/>
          </a:p>
        </p:txBody>
      </p:sp>
      <p:sp>
        <p:nvSpPr>
          <p:cNvPr id="2" name="Text Placeholder 1"/>
          <p:cNvSpPr>
            <a:spLocks noGrp="1"/>
          </p:cNvSpPr>
          <p:nvPr>
            <p:ph type="body" sz="quarter" idx="11"/>
          </p:nvPr>
        </p:nvSpPr>
        <p:spPr/>
        <p:txBody>
          <a:bodyPr/>
          <a:lstStyle/>
          <a:p>
            <a:endParaRPr lang="en-GB" dirty="0"/>
          </a:p>
        </p:txBody>
      </p:sp>
      <p:grpSp>
        <p:nvGrpSpPr>
          <p:cNvPr id="18" name="Group 17">
            <a:extLst>
              <a:ext uri="{FF2B5EF4-FFF2-40B4-BE49-F238E27FC236}">
                <a16:creationId xmlns:a16="http://schemas.microsoft.com/office/drawing/2014/main" id="{55D56D99-3E76-4DCA-8AB9-6D1C7A4BB9DA}"/>
              </a:ext>
            </a:extLst>
          </p:cNvPr>
          <p:cNvGrpSpPr/>
          <p:nvPr/>
        </p:nvGrpSpPr>
        <p:grpSpPr>
          <a:xfrm>
            <a:off x="5050845" y="172108"/>
            <a:ext cx="3951444" cy="714583"/>
            <a:chOff x="5122826" y="172108"/>
            <a:chExt cx="3913692" cy="530817"/>
          </a:xfrm>
        </p:grpSpPr>
        <p:pic>
          <p:nvPicPr>
            <p:cNvPr id="15" name="Picture 14">
              <a:extLst>
                <a:ext uri="{FF2B5EF4-FFF2-40B4-BE49-F238E27FC236}">
                  <a16:creationId xmlns:a16="http://schemas.microsoft.com/office/drawing/2014/main" id="{026182EB-78BC-4566-AE21-2124133838C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811985" y="172108"/>
              <a:ext cx="1224533" cy="514284"/>
            </a:xfrm>
            <a:prstGeom prst="rect">
              <a:avLst/>
            </a:prstGeom>
          </p:spPr>
        </p:pic>
        <p:pic>
          <p:nvPicPr>
            <p:cNvPr id="16" name="Picture 15">
              <a:extLst>
                <a:ext uri="{FF2B5EF4-FFF2-40B4-BE49-F238E27FC236}">
                  <a16:creationId xmlns:a16="http://schemas.microsoft.com/office/drawing/2014/main" id="{56FFA6BE-4545-4658-97DB-0CE21568020F}"/>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549202" y="175503"/>
              <a:ext cx="814958" cy="512379"/>
            </a:xfrm>
            <a:prstGeom prst="rect">
              <a:avLst/>
            </a:prstGeom>
          </p:spPr>
        </p:pic>
        <p:pic>
          <p:nvPicPr>
            <p:cNvPr id="17" name="Picture 16">
              <a:extLst>
                <a:ext uri="{FF2B5EF4-FFF2-40B4-BE49-F238E27FC236}">
                  <a16:creationId xmlns:a16="http://schemas.microsoft.com/office/drawing/2014/main" id="{129F5383-40E1-4B59-A27F-6A06A1EAAB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22826" y="188640"/>
              <a:ext cx="1066665" cy="514285"/>
            </a:xfrm>
            <a:prstGeom prst="rect">
              <a:avLst/>
            </a:prstGeom>
          </p:spPr>
        </p:pic>
      </p:grpSp>
      <p:pic>
        <p:nvPicPr>
          <p:cNvPr id="19" name="Picture 18">
            <a:extLst>
              <a:ext uri="{FF2B5EF4-FFF2-40B4-BE49-F238E27FC236}">
                <a16:creationId xmlns:a16="http://schemas.microsoft.com/office/drawing/2014/main" id="{1C4A232A-A220-40F4-8845-8DA14CF89A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4140128"/>
            <a:ext cx="9144000" cy="2717872"/>
          </a:xfrm>
          <a:prstGeom prst="rect">
            <a:avLst/>
          </a:prstGeom>
        </p:spPr>
      </p:pic>
      <p:sp>
        <p:nvSpPr>
          <p:cNvPr id="20" name="TextBox 19">
            <a:extLst>
              <a:ext uri="{FF2B5EF4-FFF2-40B4-BE49-F238E27FC236}">
                <a16:creationId xmlns:a16="http://schemas.microsoft.com/office/drawing/2014/main" id="{50378B15-1AAB-4E62-BD28-D16F583E0A62}"/>
              </a:ext>
            </a:extLst>
          </p:cNvPr>
          <p:cNvSpPr txBox="1"/>
          <p:nvPr/>
        </p:nvSpPr>
        <p:spPr>
          <a:xfrm>
            <a:off x="899592" y="10369"/>
            <a:ext cx="4016288" cy="923330"/>
          </a:xfrm>
          <a:prstGeom prst="rect">
            <a:avLst/>
          </a:prstGeom>
          <a:noFill/>
        </p:spPr>
        <p:txBody>
          <a:bodyPr wrap="square" lIns="0" rtlCol="0">
            <a:spAutoFit/>
          </a:bodyPr>
          <a:lstStyle/>
          <a:p>
            <a:pPr marL="457200" algn="r">
              <a:spcAft>
                <a:spcPts val="0"/>
              </a:spcAft>
            </a:pPr>
            <a:r>
              <a:rPr lang="en-GB" b="1" spc="0" dirty="0">
                <a:solidFill>
                  <a:schemeClr val="bg1">
                    <a:lumMod val="50000"/>
                  </a:schemeClr>
                </a:solidFill>
                <a:latin typeface="Arial"/>
                <a:ea typeface="Times New Roman"/>
              </a:rPr>
              <a:t>Hertfordshire and West Essex</a:t>
            </a:r>
            <a:br>
              <a:rPr lang="en-GB" b="1" spc="0" dirty="0">
                <a:solidFill>
                  <a:schemeClr val="bg1">
                    <a:lumMod val="50000"/>
                  </a:schemeClr>
                </a:solidFill>
                <a:latin typeface="Arial"/>
                <a:ea typeface="Times New Roman"/>
              </a:rPr>
            </a:br>
            <a:r>
              <a:rPr lang="en-GB" b="1" spc="0" dirty="0">
                <a:solidFill>
                  <a:schemeClr val="bg1">
                    <a:lumMod val="50000"/>
                  </a:schemeClr>
                </a:solidFill>
                <a:latin typeface="Arial"/>
                <a:ea typeface="Times New Roman"/>
              </a:rPr>
              <a:t>Sustainability and</a:t>
            </a:r>
            <a:r>
              <a:rPr lang="en-GB" b="1" spc="0" baseline="0" dirty="0">
                <a:solidFill>
                  <a:schemeClr val="bg1">
                    <a:lumMod val="50000"/>
                  </a:schemeClr>
                </a:solidFill>
                <a:latin typeface="Arial"/>
                <a:ea typeface="Times New Roman"/>
              </a:rPr>
              <a:t> T</a:t>
            </a:r>
            <a:r>
              <a:rPr lang="en-GB" b="1" kern="0" spc="0" baseline="0" dirty="0">
                <a:solidFill>
                  <a:schemeClr val="bg1">
                    <a:lumMod val="50000"/>
                  </a:schemeClr>
                </a:solidFill>
                <a:latin typeface="Arial"/>
                <a:ea typeface="Times New Roman"/>
              </a:rPr>
              <a:t>ransformation</a:t>
            </a:r>
            <a:r>
              <a:rPr lang="en-GB" b="1" spc="0" dirty="0">
                <a:solidFill>
                  <a:schemeClr val="bg1">
                    <a:lumMod val="50000"/>
                  </a:schemeClr>
                </a:solidFill>
                <a:latin typeface="Arial"/>
                <a:ea typeface="Times New Roman"/>
              </a:rPr>
              <a:t> Partnership</a:t>
            </a:r>
            <a:endParaRPr lang="en-GB" b="1" spc="0" dirty="0">
              <a:solidFill>
                <a:schemeClr val="bg1">
                  <a:lumMod val="50000"/>
                </a:schemeClr>
              </a:solidFill>
              <a:effectLst/>
              <a:latin typeface="Arial"/>
              <a:ea typeface="Times New Roman"/>
            </a:endParaRPr>
          </a:p>
        </p:txBody>
      </p:sp>
      <p:pic>
        <p:nvPicPr>
          <p:cNvPr id="1026" name="Picture 2">
            <a:extLst>
              <a:ext uri="{FF2B5EF4-FFF2-40B4-BE49-F238E27FC236}">
                <a16:creationId xmlns:a16="http://schemas.microsoft.com/office/drawing/2014/main" id="{9EAA2078-0D22-497B-81EA-6C6E44F7D7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1711" y="457622"/>
            <a:ext cx="1332369" cy="8136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087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962" y="1052736"/>
            <a:ext cx="8642350" cy="503783"/>
          </a:xfrm>
          <a:noFill/>
          <a:ln>
            <a:noFill/>
          </a:ln>
        </p:spPr>
        <p:txBody>
          <a:bodyPr anchor="ctr"/>
          <a:lstStyle/>
          <a:p>
            <a:pPr marL="95250" lvl="1" algn="l" rtl="0">
              <a:spcBef>
                <a:spcPts val="600"/>
              </a:spcBef>
            </a:pPr>
            <a:r>
              <a:rPr lang="en-GB" sz="2800" b="1" dirty="0">
                <a:solidFill>
                  <a:srgbClr val="009999"/>
                </a:solidFill>
              </a:rPr>
              <a:t>Contents …</a:t>
            </a:r>
            <a:r>
              <a:rPr lang="en-GB" sz="2400" b="1" dirty="0">
                <a:solidFill>
                  <a:schemeClr val="bg1"/>
                </a:solidFill>
              </a:rPr>
              <a:t>			</a:t>
            </a:r>
          </a:p>
        </p:txBody>
      </p:sp>
      <p:sp>
        <p:nvSpPr>
          <p:cNvPr id="4" name="Slide Number Placeholder 3"/>
          <p:cNvSpPr>
            <a:spLocks noGrp="1"/>
          </p:cNvSpPr>
          <p:nvPr>
            <p:ph type="sldNum" sz="quarter" idx="14"/>
          </p:nvPr>
        </p:nvSpPr>
        <p:spPr/>
        <p:txBody>
          <a:bodyPr/>
          <a:lstStyle/>
          <a:p>
            <a:fld id="{8FC524A1-7B6A-464D-B8BC-8FE2E057339E}" type="slidenum">
              <a:rPr lang="en-GB" smtClean="0">
                <a:solidFill>
                  <a:srgbClr val="3F3F3F">
                    <a:lumMod val="50000"/>
                  </a:srgbClr>
                </a:solidFill>
              </a:rPr>
              <a:pPr/>
              <a:t>2</a:t>
            </a:fld>
            <a:endParaRPr lang="en-GB" dirty="0">
              <a:solidFill>
                <a:srgbClr val="3F3F3F">
                  <a:lumMod val="50000"/>
                </a:srgbClr>
              </a:solidFill>
            </a:endParaRPr>
          </a:p>
        </p:txBody>
      </p:sp>
      <p:sp>
        <p:nvSpPr>
          <p:cNvPr id="7" name="Rectangle 6"/>
          <p:cNvSpPr/>
          <p:nvPr/>
        </p:nvSpPr>
        <p:spPr>
          <a:xfrm>
            <a:off x="179512" y="1484784"/>
            <a:ext cx="8640960" cy="3953390"/>
          </a:xfrm>
          <a:prstGeom prst="rect">
            <a:avLst/>
          </a:prstGeom>
        </p:spPr>
        <p:txBody>
          <a:bodyPr wrap="square">
            <a:spAutoFit/>
          </a:bodyPr>
          <a:lstStyle/>
          <a:p>
            <a:endParaRPr lang="en-GB" sz="1400" dirty="0">
              <a:solidFill>
                <a:srgbClr val="222222"/>
              </a:solidFill>
            </a:endParaRPr>
          </a:p>
          <a:p>
            <a:pPr marL="342900" lvl="1" indent="-342900">
              <a:lnSpc>
                <a:spcPct val="150000"/>
              </a:lnSpc>
              <a:buFont typeface="Arial" panose="020B0604020202020204" pitchFamily="34" charset="0"/>
              <a:buChar char="•"/>
            </a:pPr>
            <a:r>
              <a:rPr lang="en-GB" sz="2000" dirty="0"/>
              <a:t>Chain of infection</a:t>
            </a:r>
          </a:p>
          <a:p>
            <a:pPr marL="342900" lvl="1" indent="-342900">
              <a:lnSpc>
                <a:spcPct val="150000"/>
              </a:lnSpc>
              <a:buFont typeface="Arial" panose="020B0604020202020204" pitchFamily="34" charset="0"/>
              <a:buChar char="•"/>
            </a:pPr>
            <a:r>
              <a:rPr lang="en-GB" sz="2000" dirty="0"/>
              <a:t>Standard IPC precautions &amp; isolation precautions</a:t>
            </a:r>
          </a:p>
          <a:p>
            <a:pPr marL="342900" lvl="1" indent="-342900">
              <a:lnSpc>
                <a:spcPct val="150000"/>
              </a:lnSpc>
              <a:buFont typeface="Arial" panose="020B0604020202020204" pitchFamily="34" charset="0"/>
              <a:buChar char="•"/>
            </a:pPr>
            <a:r>
              <a:rPr lang="en-GB" sz="2000" dirty="0"/>
              <a:t>Staff immunisation</a:t>
            </a:r>
          </a:p>
          <a:p>
            <a:pPr marL="342900" lvl="1" indent="-342900">
              <a:lnSpc>
                <a:spcPct val="150000"/>
              </a:lnSpc>
              <a:buFont typeface="Arial" panose="020B0604020202020204" pitchFamily="34" charset="0"/>
              <a:buChar char="•"/>
            </a:pPr>
            <a:r>
              <a:rPr lang="en-GB" sz="2000" dirty="0"/>
              <a:t>Common infections in the over 65s including Influenza (Flu)</a:t>
            </a:r>
          </a:p>
          <a:p>
            <a:pPr marL="342900" lvl="1" indent="-342900">
              <a:lnSpc>
                <a:spcPct val="150000"/>
              </a:lnSpc>
              <a:buFont typeface="Arial" panose="020B0604020202020204" pitchFamily="34" charset="0"/>
              <a:buChar char="•"/>
            </a:pPr>
            <a:r>
              <a:rPr lang="en-GB" sz="2000" dirty="0"/>
              <a:t>Recognising signs of deterioration /Sepsis</a:t>
            </a:r>
          </a:p>
          <a:p>
            <a:pPr marL="342900" lvl="1" indent="-342900">
              <a:lnSpc>
                <a:spcPct val="150000"/>
              </a:lnSpc>
              <a:buFont typeface="Arial" panose="020B0604020202020204" pitchFamily="34" charset="0"/>
              <a:buChar char="•"/>
            </a:pPr>
            <a:r>
              <a:rPr lang="en-GB" sz="2000" dirty="0"/>
              <a:t>Outbreak Recognition and management</a:t>
            </a:r>
          </a:p>
          <a:p>
            <a:pPr marL="342900" lvl="1" indent="-342900">
              <a:lnSpc>
                <a:spcPct val="150000"/>
              </a:lnSpc>
              <a:buFont typeface="Arial" panose="020B0604020202020204" pitchFamily="34" charset="0"/>
              <a:buChar char="•"/>
            </a:pPr>
            <a:r>
              <a:rPr lang="en-GB" sz="2000" dirty="0"/>
              <a:t>Hydration</a:t>
            </a:r>
          </a:p>
          <a:p>
            <a:pPr marL="342900" lvl="1" indent="-342900">
              <a:lnSpc>
                <a:spcPct val="150000"/>
              </a:lnSpc>
              <a:buFont typeface="Arial" panose="020B0604020202020204" pitchFamily="34" charset="0"/>
              <a:buChar char="•"/>
            </a:pPr>
            <a:r>
              <a:rPr lang="en-GB" sz="2000" dirty="0"/>
              <a:t>Audits – closing the loop</a:t>
            </a:r>
          </a:p>
        </p:txBody>
      </p:sp>
      <p:pic>
        <p:nvPicPr>
          <p:cNvPr id="2050" name="Picture 2">
            <a:extLst>
              <a:ext uri="{FF2B5EF4-FFF2-40B4-BE49-F238E27FC236}">
                <a16:creationId xmlns:a16="http://schemas.microsoft.com/office/drawing/2014/main" id="{1A3B1980-CD4A-436A-A0A6-BAA0E948EF7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9962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75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825" y="980728"/>
            <a:ext cx="8642350" cy="503783"/>
          </a:xfrm>
          <a:noFill/>
        </p:spPr>
        <p:txBody>
          <a:bodyPr anchor="ctr"/>
          <a:lstStyle/>
          <a:p>
            <a:pPr marL="95250" lvl="1" algn="l" rtl="0">
              <a:spcBef>
                <a:spcPts val="600"/>
              </a:spcBef>
            </a:pPr>
            <a:r>
              <a:rPr lang="en-GB" sz="2400" b="1" dirty="0">
                <a:solidFill>
                  <a:srgbClr val="009999"/>
                </a:solidFill>
              </a:rPr>
              <a:t>Purpose of the pack… </a:t>
            </a:r>
            <a:r>
              <a:rPr lang="en-GB" sz="2400" b="1" dirty="0">
                <a:solidFill>
                  <a:schemeClr val="bg1"/>
                </a:solidFill>
              </a:rPr>
              <a:t>		</a:t>
            </a:r>
          </a:p>
        </p:txBody>
      </p:sp>
      <p:sp>
        <p:nvSpPr>
          <p:cNvPr id="4" name="Slide Number Placeholder 3"/>
          <p:cNvSpPr>
            <a:spLocks noGrp="1"/>
          </p:cNvSpPr>
          <p:nvPr>
            <p:ph type="sldNum" sz="quarter" idx="14"/>
          </p:nvPr>
        </p:nvSpPr>
        <p:spPr/>
        <p:txBody>
          <a:bodyPr/>
          <a:lstStyle/>
          <a:p>
            <a:endParaRPr lang="en-GB" dirty="0">
              <a:solidFill>
                <a:srgbClr val="3F3F3F">
                  <a:lumMod val="50000"/>
                </a:srgbClr>
              </a:solidFill>
            </a:endParaRPr>
          </a:p>
        </p:txBody>
      </p:sp>
      <p:sp>
        <p:nvSpPr>
          <p:cNvPr id="7" name="Rectangle 6"/>
          <p:cNvSpPr/>
          <p:nvPr/>
        </p:nvSpPr>
        <p:spPr>
          <a:xfrm>
            <a:off x="107504" y="1556792"/>
            <a:ext cx="8795281" cy="4308872"/>
          </a:xfrm>
          <a:prstGeom prst="rect">
            <a:avLst/>
          </a:prstGeom>
        </p:spPr>
        <p:txBody>
          <a:bodyPr wrap="square">
            <a:spAutoFit/>
          </a:bodyPr>
          <a:lstStyle/>
          <a:p>
            <a:r>
              <a:rPr lang="en-GB" sz="2000" b="1" dirty="0"/>
              <a:t>Aim:</a:t>
            </a:r>
          </a:p>
          <a:p>
            <a:r>
              <a:rPr lang="en-GB" sz="2000" dirty="0"/>
              <a:t>To provide staff with the information to minimise the risk of transmission of infection to residents/clients/patients, staff and visitors by:</a:t>
            </a:r>
          </a:p>
          <a:p>
            <a:pPr marL="285750" indent="-285750">
              <a:buFont typeface="Arial" panose="020B0604020202020204" pitchFamily="34" charset="0"/>
              <a:buChar char="•"/>
            </a:pPr>
            <a:r>
              <a:rPr lang="en-GB" sz="2000" dirty="0"/>
              <a:t>Understanding the impact of Health Care Associated Infections (HCAI) </a:t>
            </a:r>
          </a:p>
          <a:p>
            <a:pPr marL="285750" indent="-285750">
              <a:buFont typeface="Arial" panose="020B0604020202020204" pitchFamily="34" charset="0"/>
              <a:buChar char="•"/>
            </a:pPr>
            <a:r>
              <a:rPr lang="en-GB" sz="2000" dirty="0"/>
              <a:t>Refresh knowledge of the chain of infection</a:t>
            </a:r>
          </a:p>
          <a:p>
            <a:pPr marL="285750" indent="-285750">
              <a:buFont typeface="Arial" panose="020B0604020202020204" pitchFamily="34" charset="0"/>
              <a:buChar char="•"/>
            </a:pPr>
            <a:r>
              <a:rPr lang="en-GB" sz="2000" dirty="0"/>
              <a:t>Applying best practice in IPC to reduce risk to residents and staff such as immunisations</a:t>
            </a:r>
          </a:p>
          <a:p>
            <a:pPr marL="285750" indent="-285750">
              <a:buFont typeface="Arial" panose="020B0604020202020204" pitchFamily="34" charset="0"/>
              <a:buChar char="•"/>
            </a:pPr>
            <a:r>
              <a:rPr lang="en-GB" sz="2000" dirty="0"/>
              <a:t>Increase awareness of common infections in the elderly </a:t>
            </a:r>
          </a:p>
          <a:p>
            <a:pPr marL="285750" indent="-285750">
              <a:buFont typeface="Arial" panose="020B0604020202020204" pitchFamily="34" charset="0"/>
              <a:buChar char="•"/>
            </a:pPr>
            <a:r>
              <a:rPr lang="en-GB" sz="2000" dirty="0"/>
              <a:t>Recognise and manage suspected outbreaks, knowing who to report to and obtain support.</a:t>
            </a:r>
          </a:p>
          <a:p>
            <a:pPr marL="0" lvl="1"/>
            <a:endParaRPr lang="en-GB" sz="2000" b="1" dirty="0"/>
          </a:p>
          <a:p>
            <a:r>
              <a:rPr lang="en-GB" sz="2000" b="1" dirty="0"/>
              <a:t>We encourage care home teams to use this pack </a:t>
            </a:r>
            <a:r>
              <a:rPr lang="en-GB" sz="2000" dirty="0"/>
              <a:t>to compliment existing processes and resources; extract information you feel most valuable for your care home. </a:t>
            </a:r>
          </a:p>
          <a:p>
            <a:endParaRPr lang="en-GB" sz="1400" dirty="0">
              <a:solidFill>
                <a:srgbClr val="222222"/>
              </a:solidFill>
            </a:endParaRPr>
          </a:p>
        </p:txBody>
      </p:sp>
      <p:pic>
        <p:nvPicPr>
          <p:cNvPr id="5" name="Picture 2">
            <a:extLst>
              <a:ext uri="{FF2B5EF4-FFF2-40B4-BE49-F238E27FC236}">
                <a16:creationId xmlns:a16="http://schemas.microsoft.com/office/drawing/2014/main" id="{19B3CFF2-80B2-44AE-9916-8FEABF7BBAB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9962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223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2581" y="1169057"/>
            <a:ext cx="7977554" cy="697849"/>
          </a:xfrm>
          <a:noFill/>
        </p:spPr>
        <p:txBody>
          <a:bodyPr/>
          <a:lstStyle/>
          <a:p>
            <a:r>
              <a:rPr lang="en-GB" b="1" dirty="0">
                <a:solidFill>
                  <a:srgbClr val="009999"/>
                </a:solidFill>
                <a:cs typeface="Arial" pitchFamily="34" charset="0"/>
              </a:rPr>
              <a:t>Importance of Infection prevention</a:t>
            </a:r>
            <a:endParaRPr lang="en-GB" dirty="0"/>
          </a:p>
        </p:txBody>
      </p:sp>
      <p:sp>
        <p:nvSpPr>
          <p:cNvPr id="5" name="Rectangle 4"/>
          <p:cNvSpPr/>
          <p:nvPr/>
        </p:nvSpPr>
        <p:spPr>
          <a:xfrm>
            <a:off x="517396" y="3429001"/>
            <a:ext cx="8042740" cy="575414"/>
          </a:xfrm>
          <a:prstGeom prst="rect">
            <a:avLst/>
          </a:prstGeom>
        </p:spPr>
        <p:txBody>
          <a:bodyPr wrap="square">
            <a:spAutoFit/>
          </a:bodyPr>
          <a:lstStyle/>
          <a:p>
            <a:endParaRPr lang="en-GB" sz="1477" dirty="0"/>
          </a:p>
          <a:p>
            <a:endParaRPr lang="en-GB" sz="1662" dirty="0"/>
          </a:p>
        </p:txBody>
      </p:sp>
      <p:pic>
        <p:nvPicPr>
          <p:cNvPr id="6" name="Picture 5" descr="A close up of a logo&#10;&#10;Description automatically generated">
            <a:extLst>
              <a:ext uri="{FF2B5EF4-FFF2-40B4-BE49-F238E27FC236}">
                <a16:creationId xmlns:a16="http://schemas.microsoft.com/office/drawing/2014/main" id="{E38E3BF4-9BCD-454A-B229-572ABADFDD8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14465" y="2947039"/>
            <a:ext cx="1311241" cy="1809512"/>
          </a:xfrm>
          <a:prstGeom prst="rect">
            <a:avLst/>
          </a:prstGeom>
        </p:spPr>
      </p:pic>
      <p:sp>
        <p:nvSpPr>
          <p:cNvPr id="7" name="Oval Callout 6"/>
          <p:cNvSpPr/>
          <p:nvPr/>
        </p:nvSpPr>
        <p:spPr>
          <a:xfrm>
            <a:off x="1979713" y="2431896"/>
            <a:ext cx="2957288" cy="2137508"/>
          </a:xfrm>
          <a:prstGeom prst="wedgeEllipseCallout">
            <a:avLst>
              <a:gd name="adj1" fmla="val -60911"/>
              <a:gd name="adj2" fmla="val 27111"/>
            </a:avLst>
          </a:prstGeom>
          <a:solidFill>
            <a:schemeClr val="accent2">
              <a:lumMod val="60000"/>
              <a:lumOff val="40000"/>
            </a:schemeClr>
          </a:solidFill>
          <a:ln>
            <a:solidFill>
              <a:schemeClr val="accent2">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GB" b="1" kern="0" dirty="0">
                <a:solidFill>
                  <a:schemeClr val="bg1"/>
                </a:solidFill>
                <a:sym typeface="Wingdings"/>
              </a:rPr>
              <a:t>Have you read the </a:t>
            </a:r>
            <a:r>
              <a:rPr lang="en-GB" b="1" kern="0" dirty="0">
                <a:solidFill>
                  <a:schemeClr val="accent2">
                    <a:lumMod val="50000"/>
                  </a:schemeClr>
                </a:solidFill>
                <a:sym typeface="Wingdings"/>
              </a:rPr>
              <a:t>NICE </a:t>
            </a:r>
            <a:r>
              <a:rPr lang="en-GB" b="1" kern="0" dirty="0">
                <a:solidFill>
                  <a:schemeClr val="bg1"/>
                </a:solidFill>
                <a:sym typeface="Wingdings"/>
              </a:rPr>
              <a:t>‘</a:t>
            </a:r>
            <a:r>
              <a:rPr lang="en-GB" b="1" kern="0" dirty="0">
                <a:solidFill>
                  <a:schemeClr val="bg1"/>
                </a:solidFill>
              </a:rPr>
              <a:t>quick guide for managers and staff in care homes</a:t>
            </a:r>
            <a:r>
              <a:rPr lang="en-GB" dirty="0">
                <a:solidFill>
                  <a:schemeClr val="accent2">
                    <a:lumMod val="50000"/>
                  </a:schemeClr>
                </a:solidFill>
              </a:rPr>
              <a:t> </a:t>
            </a:r>
            <a:r>
              <a:rPr lang="en-GB" b="1" dirty="0">
                <a:hlinkClick r:id="rId4"/>
              </a:rPr>
              <a:t>Helping to prevent infection</a:t>
            </a:r>
            <a:r>
              <a:rPr lang="en-GB" b="1" dirty="0"/>
              <a:t>?</a:t>
            </a:r>
          </a:p>
        </p:txBody>
      </p:sp>
      <p:sp>
        <p:nvSpPr>
          <p:cNvPr id="2" name="Rectangle 1"/>
          <p:cNvSpPr/>
          <p:nvPr/>
        </p:nvSpPr>
        <p:spPr>
          <a:xfrm>
            <a:off x="5355820" y="2269602"/>
            <a:ext cx="3365941" cy="2137508"/>
          </a:xfrm>
          <a:prstGeom prst="rect">
            <a:avLst/>
          </a:prstGeom>
        </p:spPr>
        <p:txBody>
          <a:bodyPr wrap="square">
            <a:spAutoFit/>
          </a:bodyPr>
          <a:lstStyle/>
          <a:p>
            <a:r>
              <a:rPr lang="en-GB" sz="2215" dirty="0"/>
              <a:t>For people living in care homes, </a:t>
            </a:r>
            <a:r>
              <a:rPr lang="en-GB" sz="2215" b="1" dirty="0">
                <a:solidFill>
                  <a:schemeClr val="tx2"/>
                </a:solidFill>
              </a:rPr>
              <a:t>infections can be serious</a:t>
            </a:r>
            <a:r>
              <a:rPr lang="en-GB" sz="2215" dirty="0"/>
              <a:t>, and in </a:t>
            </a:r>
            <a:r>
              <a:rPr lang="en-GB" sz="2215" dirty="0">
                <a:solidFill>
                  <a:schemeClr val="tx2"/>
                </a:solidFill>
              </a:rPr>
              <a:t>some</a:t>
            </a:r>
            <a:r>
              <a:rPr lang="en-GB" sz="2215" b="1" dirty="0">
                <a:solidFill>
                  <a:schemeClr val="tx2"/>
                </a:solidFill>
              </a:rPr>
              <a:t> cases, life-threatening</a:t>
            </a:r>
            <a:r>
              <a:rPr lang="en-GB" sz="2215" dirty="0"/>
              <a:t>. They can also make </a:t>
            </a:r>
            <a:r>
              <a:rPr lang="en-GB" sz="2215" dirty="0">
                <a:solidFill>
                  <a:schemeClr val="tx2"/>
                </a:solidFill>
              </a:rPr>
              <a:t>existing medical conditions </a:t>
            </a:r>
            <a:r>
              <a:rPr lang="en-GB" sz="2215" b="1" dirty="0">
                <a:solidFill>
                  <a:schemeClr val="tx2"/>
                </a:solidFill>
              </a:rPr>
              <a:t>worse</a:t>
            </a:r>
            <a:r>
              <a:rPr lang="en-GB" sz="2215" dirty="0"/>
              <a:t>. </a:t>
            </a:r>
          </a:p>
        </p:txBody>
      </p:sp>
      <p:sp>
        <p:nvSpPr>
          <p:cNvPr id="9" name="Rectangle 8">
            <a:extLst>
              <a:ext uri="{FF2B5EF4-FFF2-40B4-BE49-F238E27FC236}">
                <a16:creationId xmlns:a16="http://schemas.microsoft.com/office/drawing/2014/main" id="{0F658C62-26B1-413B-839B-21BF54096E95}"/>
              </a:ext>
            </a:extLst>
          </p:cNvPr>
          <p:cNvSpPr/>
          <p:nvPr/>
        </p:nvSpPr>
        <p:spPr>
          <a:xfrm>
            <a:off x="315366" y="5983905"/>
            <a:ext cx="8406395" cy="603883"/>
          </a:xfrm>
          <a:prstGeom prst="rect">
            <a:avLst/>
          </a:prstGeom>
        </p:spPr>
        <p:txBody>
          <a:bodyPr wrap="square">
            <a:spAutoFit/>
          </a:bodyPr>
          <a:lstStyle/>
          <a:p>
            <a:pPr>
              <a:defRPr/>
            </a:pPr>
            <a:r>
              <a:rPr lang="en-GB" sz="1662" kern="0" dirty="0">
                <a:solidFill>
                  <a:schemeClr val="tx2"/>
                </a:solidFill>
                <a:hlinkClick r:id="rId4"/>
              </a:rPr>
              <a:t>https://www.nice.org.uk/Media/Default/About/NICE-Communities/Social-care/quick-guides/Infection%20prevention.pdf</a:t>
            </a:r>
            <a:r>
              <a:rPr lang="en-GB" sz="1662" kern="0" dirty="0">
                <a:solidFill>
                  <a:schemeClr val="tx2"/>
                </a:solidFill>
              </a:rPr>
              <a:t> </a:t>
            </a:r>
          </a:p>
        </p:txBody>
      </p:sp>
      <p:pic>
        <p:nvPicPr>
          <p:cNvPr id="8" name="Picture 2">
            <a:extLst>
              <a:ext uri="{FF2B5EF4-FFF2-40B4-BE49-F238E27FC236}">
                <a16:creationId xmlns:a16="http://schemas.microsoft.com/office/drawing/2014/main" id="{A26F8042-1431-4483-9498-EDB2E3B7B9B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512" y="19962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6879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7" y="788457"/>
            <a:ext cx="8208912" cy="1311164"/>
          </a:xfrm>
        </p:spPr>
        <p:txBody>
          <a:bodyPr/>
          <a:lstStyle/>
          <a:p>
            <a:r>
              <a:rPr lang="en-GB" sz="3600" b="0" kern="0" dirty="0">
                <a:solidFill>
                  <a:srgbClr val="DAEDEF">
                    <a:lumMod val="50000"/>
                  </a:srgbClr>
                </a:solidFill>
                <a:latin typeface="Arial"/>
              </a:rPr>
              <a:t>Why infection prevention and control is essential</a:t>
            </a:r>
            <a:endParaRPr lang="en-GB" sz="3600" b="0" dirty="0"/>
          </a:p>
        </p:txBody>
      </p:sp>
      <p:sp>
        <p:nvSpPr>
          <p:cNvPr id="3" name="Content Placeholder 2"/>
          <p:cNvSpPr>
            <a:spLocks noGrp="1"/>
          </p:cNvSpPr>
          <p:nvPr>
            <p:ph idx="1"/>
          </p:nvPr>
        </p:nvSpPr>
        <p:spPr>
          <a:xfrm>
            <a:off x="395536" y="2276872"/>
            <a:ext cx="8568952" cy="3895328"/>
          </a:xfrm>
          <a:noFill/>
        </p:spPr>
        <p:txBody>
          <a:bodyPr>
            <a:normAutofit/>
          </a:bodyPr>
          <a:lstStyle/>
          <a:p>
            <a:pPr marL="0" indent="0">
              <a:buNone/>
              <a:defRPr/>
            </a:pPr>
            <a:r>
              <a:rPr lang="en-GB" sz="2585" kern="0" dirty="0"/>
              <a:t>9% of inpatients affected by an HCAI at any time</a:t>
            </a:r>
          </a:p>
          <a:p>
            <a:pPr marL="879241" lvl="1" indent="-457200">
              <a:buFont typeface="Arial" panose="020B0604020202020204" pitchFamily="34" charset="0"/>
              <a:buChar char="•"/>
              <a:defRPr/>
            </a:pPr>
            <a:r>
              <a:rPr lang="en-GB" sz="2585" kern="0" dirty="0"/>
              <a:t>300,000 patients annually (all ages)</a:t>
            </a:r>
          </a:p>
          <a:p>
            <a:pPr marL="316531" indent="-316531">
              <a:buFontTx/>
              <a:buChar char="•"/>
              <a:defRPr/>
            </a:pPr>
            <a:r>
              <a:rPr lang="en-GB" sz="2585" kern="0" dirty="0"/>
              <a:t>Costs around £1 billion</a:t>
            </a:r>
          </a:p>
          <a:p>
            <a:pPr lvl="0">
              <a:buFontTx/>
              <a:buChar char="•"/>
              <a:defRPr/>
            </a:pPr>
            <a:r>
              <a:rPr lang="en-GB" sz="2585" kern="0" dirty="0"/>
              <a:t>£56 million estimated to be incurred after patients are discharged from hospital.</a:t>
            </a:r>
          </a:p>
          <a:p>
            <a:pPr marL="316531" indent="-316531">
              <a:buFontTx/>
              <a:buChar char="•"/>
              <a:defRPr/>
            </a:pPr>
            <a:r>
              <a:rPr lang="en-GB" sz="2585" kern="0" dirty="0"/>
              <a:t>Results in about 5,000 deaths</a:t>
            </a:r>
          </a:p>
          <a:p>
            <a:pPr marL="879241" lvl="1" indent="-457200">
              <a:buFont typeface="Arial" panose="020B0604020202020204" pitchFamily="34" charset="0"/>
              <a:buChar char="•"/>
              <a:defRPr/>
            </a:pPr>
            <a:r>
              <a:rPr lang="en-GB" sz="2585" kern="0" dirty="0"/>
              <a:t>Between 15-30% are preventable</a:t>
            </a:r>
          </a:p>
          <a:p>
            <a:pPr marL="685817" lvl="1" indent="-263776">
              <a:defRPr/>
            </a:pPr>
            <a:endParaRPr lang="en-GB" sz="738" kern="0" dirty="0">
              <a:latin typeface="Arial"/>
            </a:endParaRPr>
          </a:p>
          <a:p>
            <a:endParaRPr lang="en-GB" dirty="0">
              <a:solidFill>
                <a:schemeClr val="tx1"/>
              </a:solidFill>
            </a:endParaRPr>
          </a:p>
        </p:txBody>
      </p:sp>
      <p:sp>
        <p:nvSpPr>
          <p:cNvPr id="4" name="Slide Number Placeholder 3"/>
          <p:cNvSpPr>
            <a:spLocks noGrp="1"/>
          </p:cNvSpPr>
          <p:nvPr>
            <p:ph type="sldNum" sz="quarter" idx="10"/>
          </p:nvPr>
        </p:nvSpPr>
        <p:spPr/>
        <p:txBody>
          <a:bodyPr/>
          <a:lstStyle/>
          <a:p>
            <a:pPr marL="490917">
              <a:defRPr/>
            </a:pPr>
            <a:r>
              <a:rPr lang="en-US" dirty="0"/>
              <a:t>  </a:t>
            </a:r>
          </a:p>
        </p:txBody>
      </p:sp>
      <p:pic>
        <p:nvPicPr>
          <p:cNvPr id="5" name="Picture 2">
            <a:extLst>
              <a:ext uri="{FF2B5EF4-FFF2-40B4-BE49-F238E27FC236}">
                <a16:creationId xmlns:a16="http://schemas.microsoft.com/office/drawing/2014/main" id="{55AAF237-8981-47FC-8995-DB1C86DEFDC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9512" y="32379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425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5750053"/>
            <a:ext cx="7280031" cy="1203009"/>
          </a:xfrm>
        </p:spPr>
        <p:txBody>
          <a:bodyPr/>
          <a:lstStyle/>
          <a:p>
            <a:r>
              <a:rPr lang="en-GB" dirty="0"/>
              <a:t>Preventing infections</a:t>
            </a:r>
          </a:p>
        </p:txBody>
      </p:sp>
      <p:sp>
        <p:nvSpPr>
          <p:cNvPr id="3" name="Content Placeholder 2"/>
          <p:cNvSpPr>
            <a:spLocks noGrp="1"/>
          </p:cNvSpPr>
          <p:nvPr>
            <p:ph idx="1"/>
          </p:nvPr>
        </p:nvSpPr>
        <p:spPr>
          <a:xfrm>
            <a:off x="179512" y="1124744"/>
            <a:ext cx="8712968" cy="4536505"/>
          </a:xfrm>
          <a:noFill/>
        </p:spPr>
        <p:txBody>
          <a:bodyPr>
            <a:normAutofit fontScale="92500" lnSpcReduction="10000"/>
          </a:bodyPr>
          <a:lstStyle/>
          <a:p>
            <a:pPr marL="0" indent="0">
              <a:lnSpc>
                <a:spcPct val="150000"/>
              </a:lnSpc>
              <a:buNone/>
            </a:pPr>
            <a:r>
              <a:rPr lang="en-GB" sz="3000" dirty="0">
                <a:solidFill>
                  <a:srgbClr val="000000"/>
                </a:solidFill>
              </a:rPr>
              <a:t>Understanding where the risks are and applying processes to minimise those risks, e.g. </a:t>
            </a:r>
          </a:p>
          <a:p>
            <a:pPr lvl="1">
              <a:lnSpc>
                <a:spcPct val="150000"/>
              </a:lnSpc>
              <a:buFont typeface="Arial" panose="020B0604020202020204" pitchFamily="34" charset="0"/>
              <a:buChar char="•"/>
            </a:pPr>
            <a:r>
              <a:rPr lang="en-GB" dirty="0">
                <a:solidFill>
                  <a:srgbClr val="000000"/>
                </a:solidFill>
              </a:rPr>
              <a:t>Recognising that even ’well’ individuals may harbour harmful germs</a:t>
            </a:r>
          </a:p>
          <a:p>
            <a:pPr lvl="1">
              <a:lnSpc>
                <a:spcPct val="150000"/>
              </a:lnSpc>
              <a:buFont typeface="Arial" panose="020B0604020202020204" pitchFamily="34" charset="0"/>
              <a:buChar char="•"/>
            </a:pPr>
            <a:r>
              <a:rPr lang="en-GB" dirty="0">
                <a:solidFill>
                  <a:srgbClr val="000000"/>
                </a:solidFill>
              </a:rPr>
              <a:t>Adherence to infection control procedures</a:t>
            </a:r>
          </a:p>
          <a:p>
            <a:pPr lvl="1">
              <a:lnSpc>
                <a:spcPct val="150000"/>
              </a:lnSpc>
              <a:buFont typeface="Arial" panose="020B0604020202020204" pitchFamily="34" charset="0"/>
              <a:buChar char="•"/>
            </a:pPr>
            <a:r>
              <a:rPr lang="en-GB" dirty="0">
                <a:solidFill>
                  <a:srgbClr val="000000"/>
                </a:solidFill>
              </a:rPr>
              <a:t>Providing guidance about basic hygiene standards</a:t>
            </a:r>
          </a:p>
          <a:p>
            <a:pPr lvl="1">
              <a:lnSpc>
                <a:spcPct val="150000"/>
              </a:lnSpc>
              <a:buFont typeface="Arial" panose="020B0604020202020204" pitchFamily="34" charset="0"/>
              <a:buChar char="•"/>
            </a:pPr>
            <a:r>
              <a:rPr lang="en-GB" dirty="0">
                <a:solidFill>
                  <a:srgbClr val="000000"/>
                </a:solidFill>
              </a:rPr>
              <a:t>Vaccination programmes</a:t>
            </a:r>
          </a:p>
          <a:p>
            <a:endParaRPr lang="en-GB" dirty="0"/>
          </a:p>
        </p:txBody>
      </p:sp>
      <p:pic>
        <p:nvPicPr>
          <p:cNvPr id="4" name="Picture 2">
            <a:extLst>
              <a:ext uri="{FF2B5EF4-FFF2-40B4-BE49-F238E27FC236}">
                <a16:creationId xmlns:a16="http://schemas.microsoft.com/office/drawing/2014/main" id="{3DF88B96-58E7-4181-83F0-88DEC52A09A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00645" y="233319"/>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725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E2943-49CB-41E2-8A60-2744C4C9D232}"/>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39C62F4F-3B5A-4FFF-A095-420B74378583}"/>
              </a:ext>
            </a:extLst>
          </p:cNvPr>
          <p:cNvSpPr>
            <a:spLocks noGrp="1"/>
          </p:cNvSpPr>
          <p:nvPr>
            <p:ph idx="1"/>
          </p:nvPr>
        </p:nvSpPr>
        <p:spPr>
          <a:xfrm>
            <a:off x="0" y="1412776"/>
            <a:ext cx="4067944" cy="5445224"/>
          </a:xfrm>
        </p:spPr>
        <p:txBody>
          <a:bodyPr>
            <a:normAutofit/>
          </a:bodyPr>
          <a:lstStyle/>
          <a:p>
            <a:pPr marL="0" indent="0">
              <a:buNone/>
            </a:pPr>
            <a:r>
              <a:rPr lang="en-GB" sz="4000" b="1" dirty="0">
                <a:latin typeface="Calibri"/>
                <a:cs typeface="Calibri"/>
              </a:rPr>
              <a:t>Outcome 8: </a:t>
            </a:r>
          </a:p>
          <a:p>
            <a:pPr marL="0" indent="0">
              <a:buNone/>
            </a:pPr>
            <a:r>
              <a:rPr lang="en-GB" sz="3600" dirty="0">
                <a:latin typeface="Calibri"/>
                <a:cs typeface="Calibri"/>
              </a:rPr>
              <a:t>People should be cared for in a clean environment and protected from the risk of infection </a:t>
            </a:r>
          </a:p>
          <a:p>
            <a:endParaRPr lang="en-GB" dirty="0"/>
          </a:p>
        </p:txBody>
      </p:sp>
      <p:sp>
        <p:nvSpPr>
          <p:cNvPr id="4" name="Footer Placeholder 3">
            <a:extLst>
              <a:ext uri="{FF2B5EF4-FFF2-40B4-BE49-F238E27FC236}">
                <a16:creationId xmlns:a16="http://schemas.microsoft.com/office/drawing/2014/main" id="{F178ED12-6411-430A-856C-F943252B3DC1}"/>
              </a:ext>
            </a:extLst>
          </p:cNvPr>
          <p:cNvSpPr>
            <a:spLocks noGrp="1"/>
          </p:cNvSpPr>
          <p:nvPr>
            <p:ph type="ftr" sz="quarter" idx="11"/>
          </p:nvPr>
        </p:nvSpPr>
        <p:spPr/>
        <p:txBody>
          <a:bodyPr/>
          <a:lstStyle/>
          <a:p>
            <a:endParaRPr lang="en-US" dirty="0"/>
          </a:p>
        </p:txBody>
      </p:sp>
      <p:pic>
        <p:nvPicPr>
          <p:cNvPr id="5" name="Picture 1">
            <a:extLst>
              <a:ext uri="{FF2B5EF4-FFF2-40B4-BE49-F238E27FC236}">
                <a16:creationId xmlns:a16="http://schemas.microsoft.com/office/drawing/2014/main" id="{C33768E2-0D89-469A-A58F-F520FE005CA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3626" y="5452080"/>
            <a:ext cx="3820691" cy="11142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descr="hospital room1.jpg">
            <a:extLst>
              <a:ext uri="{FF2B5EF4-FFF2-40B4-BE49-F238E27FC236}">
                <a16:creationId xmlns:a16="http://schemas.microsoft.com/office/drawing/2014/main" id="{91426DF8-88A3-4884-896A-1C825FD903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412776"/>
            <a:ext cx="5156152" cy="5308701"/>
          </a:xfrm>
          <a:prstGeom prst="rect">
            <a:avLst/>
          </a:prstGeom>
        </p:spPr>
      </p:pic>
      <p:pic>
        <p:nvPicPr>
          <p:cNvPr id="7" name="Picture 2">
            <a:extLst>
              <a:ext uri="{FF2B5EF4-FFF2-40B4-BE49-F238E27FC236}">
                <a16:creationId xmlns:a16="http://schemas.microsoft.com/office/drawing/2014/main" id="{D5F9E266-F097-467C-B4E3-36E197D5471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1520" y="23395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409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64704"/>
            <a:ext cx="8640960" cy="1325563"/>
          </a:xfrm>
        </p:spPr>
        <p:txBody>
          <a:bodyPr>
            <a:normAutofit/>
          </a:bodyPr>
          <a:lstStyle/>
          <a:p>
            <a:r>
              <a:rPr lang="en-GB" sz="3200" b="0" dirty="0"/>
              <a:t>What can we do to protect ourselves and others?</a:t>
            </a:r>
          </a:p>
        </p:txBody>
      </p:sp>
      <p:sp>
        <p:nvSpPr>
          <p:cNvPr id="3" name="Content Placeholder 2"/>
          <p:cNvSpPr>
            <a:spLocks noGrp="1"/>
          </p:cNvSpPr>
          <p:nvPr>
            <p:ph idx="1"/>
          </p:nvPr>
        </p:nvSpPr>
        <p:spPr>
          <a:xfrm>
            <a:off x="467544" y="2276872"/>
            <a:ext cx="8424936" cy="3816424"/>
          </a:xfrm>
          <a:noFill/>
        </p:spPr>
        <p:txBody>
          <a:bodyPr>
            <a:normAutofit/>
          </a:bodyPr>
          <a:lstStyle/>
          <a:p>
            <a:pPr marL="285750" indent="-285750">
              <a:buFont typeface="Arial" panose="020B0604020202020204" pitchFamily="34" charset="0"/>
              <a:buChar char="•"/>
            </a:pPr>
            <a:r>
              <a:rPr lang="en-GB" sz="3200" dirty="0"/>
              <a:t>Apply standard precautions at all times</a:t>
            </a:r>
          </a:p>
          <a:p>
            <a:pPr marL="285750" indent="-285750">
              <a:buFont typeface="Arial" panose="020B0604020202020204" pitchFamily="34" charset="0"/>
              <a:buChar char="•"/>
            </a:pPr>
            <a:r>
              <a:rPr lang="en-GB" sz="3200" dirty="0"/>
              <a:t>Ensure vaccinations are up to date and complete</a:t>
            </a:r>
          </a:p>
          <a:p>
            <a:pPr marL="285750" indent="-285750">
              <a:buFont typeface="Arial" panose="020B0604020202020204" pitchFamily="34" charset="0"/>
              <a:buChar char="•"/>
            </a:pPr>
            <a:r>
              <a:rPr lang="en-GB" sz="3200" dirty="0"/>
              <a:t>Keep up to date with training and guidance</a:t>
            </a:r>
          </a:p>
          <a:p>
            <a:pPr marL="285750" indent="-285750">
              <a:buFont typeface="Arial" panose="020B0604020202020204" pitchFamily="34" charset="0"/>
              <a:buChar char="•"/>
            </a:pPr>
            <a:r>
              <a:rPr lang="en-GB" sz="3200" dirty="0"/>
              <a:t>Reflect on incidents and implement change</a:t>
            </a:r>
          </a:p>
        </p:txBody>
      </p:sp>
      <p:pic>
        <p:nvPicPr>
          <p:cNvPr id="5" name="Picture 2">
            <a:extLst>
              <a:ext uri="{FF2B5EF4-FFF2-40B4-BE49-F238E27FC236}">
                <a16:creationId xmlns:a16="http://schemas.microsoft.com/office/drawing/2014/main" id="{DD0C42D5-3EC0-4C72-8486-9FEA47A7E63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9962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253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64704"/>
            <a:ext cx="7886700" cy="925985"/>
          </a:xfrm>
        </p:spPr>
        <p:txBody>
          <a:bodyPr>
            <a:normAutofit/>
          </a:bodyPr>
          <a:lstStyle/>
          <a:p>
            <a:r>
              <a:rPr lang="en-US" dirty="0"/>
              <a:t>Infection Control measures</a:t>
            </a:r>
            <a:endParaRPr lang="en-GB" dirty="0"/>
          </a:p>
        </p:txBody>
      </p:sp>
      <p:pic>
        <p:nvPicPr>
          <p:cNvPr id="1026" name="Picture 2"/>
          <p:cNvPicPr>
            <a:picLocks noGrp="1" noChangeAspect="1" noChangeArrowheads="1"/>
          </p:cNvPicPr>
          <p:nvPr>
            <p:ph idx="1"/>
          </p:nvPr>
        </p:nvPicPr>
        <p:blipFill rotWithShape="1">
          <a:blip r:embed="rId2" cstate="email">
            <a:extLst>
              <a:ext uri="{28A0092B-C50C-407E-A947-70E740481C1C}">
                <a14:useLocalDpi xmlns:a14="http://schemas.microsoft.com/office/drawing/2010/main" val="0"/>
              </a:ext>
            </a:extLst>
          </a:blip>
          <a:srcRect l="25971" t="27608" r="26585" b="24139"/>
          <a:stretch/>
        </p:blipFill>
        <p:spPr bwMode="auto">
          <a:xfrm>
            <a:off x="55522" y="1597184"/>
            <a:ext cx="9088477" cy="526081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350105" y="6068778"/>
            <a:ext cx="4220308" cy="433324"/>
          </a:xfrm>
          <a:prstGeom prst="rect">
            <a:avLst/>
          </a:prstGeom>
        </p:spPr>
        <p:txBody>
          <a:bodyPr>
            <a:spAutoFit/>
          </a:bodyPr>
          <a:lstStyle/>
          <a:p>
            <a:r>
              <a:rPr lang="en-GB" sz="1108" dirty="0"/>
              <a:t>Prevention and Control of Infection In Care Homes, Health Protection Agency (2013) </a:t>
            </a:r>
          </a:p>
        </p:txBody>
      </p:sp>
      <p:pic>
        <p:nvPicPr>
          <p:cNvPr id="5" name="Picture 2">
            <a:extLst>
              <a:ext uri="{FF2B5EF4-FFF2-40B4-BE49-F238E27FC236}">
                <a16:creationId xmlns:a16="http://schemas.microsoft.com/office/drawing/2014/main" id="{BA9370B7-B16B-4907-AA00-EC70635F7B5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8548" y="32967"/>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16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88269" y="391340"/>
            <a:ext cx="8499231" cy="1525492"/>
          </a:xfrm>
        </p:spPr>
        <p:txBody>
          <a:bodyPr/>
          <a:lstStyle/>
          <a:p>
            <a:r>
              <a:rPr lang="en-GB" sz="3323" dirty="0">
                <a:latin typeface="Corbel Bold" charset="0"/>
                <a:ea typeface="ＭＳ Ｐゴシック" charset="0"/>
                <a:cs typeface="ＭＳ Ｐゴシック" charset="0"/>
              </a:rPr>
              <a:t>Common infections and outbreaks</a:t>
            </a:r>
          </a:p>
        </p:txBody>
      </p:sp>
      <p:sp>
        <p:nvSpPr>
          <p:cNvPr id="31747" name="Content Placeholder 2"/>
          <p:cNvSpPr>
            <a:spLocks noGrp="1"/>
          </p:cNvSpPr>
          <p:nvPr>
            <p:ph idx="1"/>
          </p:nvPr>
        </p:nvSpPr>
        <p:spPr>
          <a:xfrm>
            <a:off x="0" y="1460362"/>
            <a:ext cx="9045147" cy="5397637"/>
          </a:xfrm>
        </p:spPr>
        <p:txBody>
          <a:bodyPr>
            <a:noAutofit/>
          </a:bodyPr>
          <a:lstStyle/>
          <a:p>
            <a:pPr marL="0" indent="0">
              <a:buNone/>
            </a:pPr>
            <a:r>
              <a:rPr lang="en-GB" sz="2585" b="1" dirty="0">
                <a:solidFill>
                  <a:srgbClr val="000000"/>
                </a:solidFill>
                <a:latin typeface="Calibri"/>
                <a:ea typeface="ＭＳ Ｐゴシック" charset="0"/>
                <a:cs typeface="Calibri"/>
              </a:rPr>
              <a:t>Include:</a:t>
            </a:r>
          </a:p>
          <a:p>
            <a:pPr lvl="1"/>
            <a:r>
              <a:rPr lang="en-GB" sz="2215" dirty="0"/>
              <a:t>Urinary tract infection (UTI)</a:t>
            </a:r>
          </a:p>
          <a:p>
            <a:pPr lvl="1"/>
            <a:r>
              <a:rPr lang="en-GB" sz="2215" dirty="0"/>
              <a:t>Chest Infection</a:t>
            </a:r>
          </a:p>
          <a:p>
            <a:pPr lvl="1"/>
            <a:r>
              <a:rPr lang="en-GB" sz="2215" dirty="0"/>
              <a:t>Skin infections/cellulitis</a:t>
            </a:r>
          </a:p>
          <a:p>
            <a:pPr lvl="1"/>
            <a:r>
              <a:rPr lang="en-GB" sz="2215" dirty="0"/>
              <a:t>Gastroenteritis</a:t>
            </a:r>
          </a:p>
          <a:p>
            <a:pPr lvl="2"/>
            <a:r>
              <a:rPr lang="en-GB" sz="2031" dirty="0">
                <a:solidFill>
                  <a:srgbClr val="000000"/>
                </a:solidFill>
                <a:ea typeface="ＭＳ Ｐゴシック" charset="0"/>
                <a:cs typeface="Calibri"/>
              </a:rPr>
              <a:t>Norovirus, </a:t>
            </a:r>
          </a:p>
          <a:p>
            <a:pPr lvl="2"/>
            <a:r>
              <a:rPr lang="en-GB" sz="2031" dirty="0">
                <a:solidFill>
                  <a:srgbClr val="000000"/>
                </a:solidFill>
                <a:ea typeface="ＭＳ Ｐゴシック" charset="0"/>
                <a:cs typeface="Calibri"/>
              </a:rPr>
              <a:t>(sickness and diarrhoea)most common</a:t>
            </a:r>
            <a:endParaRPr lang="en-GB" sz="2031" dirty="0"/>
          </a:p>
          <a:p>
            <a:pPr lvl="1"/>
            <a:r>
              <a:rPr lang="en-GB" sz="2215" dirty="0"/>
              <a:t>Influenza</a:t>
            </a:r>
            <a:endParaRPr lang="en-GB" sz="2215" dirty="0">
              <a:solidFill>
                <a:srgbClr val="000000"/>
              </a:solidFill>
              <a:ea typeface="ＭＳ Ｐゴシック" charset="0"/>
              <a:cs typeface="Calibri"/>
            </a:endParaRPr>
          </a:p>
          <a:p>
            <a:pPr marL="310669" lvl="1" indent="0"/>
            <a:r>
              <a:rPr lang="en-GB" sz="2215" dirty="0">
                <a:solidFill>
                  <a:srgbClr val="000000"/>
                </a:solidFill>
                <a:ea typeface="ＭＳ Ｐゴシック" charset="0"/>
                <a:cs typeface="Calibri"/>
              </a:rPr>
              <a:t>Scabies </a:t>
            </a:r>
          </a:p>
          <a:p>
            <a:pPr lvl="1"/>
            <a:r>
              <a:rPr lang="en-GB" sz="2215" dirty="0"/>
              <a:t>Shingles</a:t>
            </a:r>
            <a:endParaRPr lang="en-GB" sz="2215" dirty="0">
              <a:ea typeface="ＭＳ Ｐゴシック" charset="0"/>
              <a:cs typeface="Calibri"/>
            </a:endParaRPr>
          </a:p>
          <a:p>
            <a:pPr marL="310669" lvl="1" indent="0"/>
            <a:r>
              <a:rPr lang="en-GB" sz="2215" dirty="0">
                <a:solidFill>
                  <a:srgbClr val="000000"/>
                </a:solidFill>
                <a:ea typeface="ＭＳ Ｐゴシック" charset="0"/>
                <a:cs typeface="Calibri"/>
              </a:rPr>
              <a:t>MRSA </a:t>
            </a:r>
          </a:p>
          <a:p>
            <a:pPr marL="310669" lvl="1" indent="0"/>
            <a:r>
              <a:rPr lang="en-GB" sz="2215" dirty="0">
                <a:solidFill>
                  <a:srgbClr val="000000"/>
                </a:solidFill>
                <a:ea typeface="ＭＳ Ｐゴシック" charset="0"/>
                <a:cs typeface="Calibri"/>
              </a:rPr>
              <a:t>Streptococcus A (Scarlet fever)</a:t>
            </a:r>
          </a:p>
        </p:txBody>
      </p:sp>
      <p:pic>
        <p:nvPicPr>
          <p:cNvPr id="2" name="Picture 1" descr="infecdisease.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1908" y="1460363"/>
            <a:ext cx="3023239" cy="4449495"/>
          </a:xfrm>
          <a:prstGeom prst="rect">
            <a:avLst/>
          </a:prstGeom>
        </p:spPr>
      </p:pic>
      <p:pic>
        <p:nvPicPr>
          <p:cNvPr id="5" name="Picture 2">
            <a:extLst>
              <a:ext uri="{FF2B5EF4-FFF2-40B4-BE49-F238E27FC236}">
                <a16:creationId xmlns:a16="http://schemas.microsoft.com/office/drawing/2014/main" id="{55C9F859-6E0C-4E61-AB88-68BB6A37FFC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1520" y="23395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43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74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74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74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74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747">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747">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47">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7">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64261-A3CD-4487-A9A8-1FD349AF0588}"/>
              </a:ext>
            </a:extLst>
          </p:cNvPr>
          <p:cNvSpPr>
            <a:spLocks noGrp="1"/>
          </p:cNvSpPr>
          <p:nvPr>
            <p:ph type="title"/>
          </p:nvPr>
        </p:nvSpPr>
        <p:spPr>
          <a:xfrm>
            <a:off x="179512" y="263768"/>
            <a:ext cx="2592288" cy="2506129"/>
          </a:xfrm>
        </p:spPr>
        <p:txBody>
          <a:bodyPr/>
          <a:lstStyle/>
          <a:p>
            <a:r>
              <a:rPr lang="en-US" sz="3200" b="0" dirty="0"/>
              <a:t>Chain of infection</a:t>
            </a:r>
            <a:endParaRPr lang="en-GB" sz="3200" b="0" dirty="0"/>
          </a:p>
        </p:txBody>
      </p:sp>
      <p:graphicFrame>
        <p:nvGraphicFramePr>
          <p:cNvPr id="4" name="Content Placeholder 3">
            <a:extLst>
              <a:ext uri="{FF2B5EF4-FFF2-40B4-BE49-F238E27FC236}">
                <a16:creationId xmlns:a16="http://schemas.microsoft.com/office/drawing/2014/main" id="{6C7DF12E-FC08-4F8C-B99B-4A78E9F6AB84}"/>
              </a:ext>
            </a:extLst>
          </p:cNvPr>
          <p:cNvGraphicFramePr>
            <a:graphicFrameLocks noGrp="1"/>
          </p:cNvGraphicFramePr>
          <p:nvPr>
            <p:ph idx="1"/>
            <p:extLst>
              <p:ext uri="{D42A27DB-BD31-4B8C-83A1-F6EECF244321}">
                <p14:modId xmlns:p14="http://schemas.microsoft.com/office/powerpoint/2010/main" val="1307150824"/>
              </p:ext>
            </p:extLst>
          </p:nvPr>
        </p:nvGraphicFramePr>
        <p:xfrm>
          <a:off x="417406" y="1955963"/>
          <a:ext cx="8382506" cy="4638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Rectangle: Rounded Corners 21">
            <a:extLst>
              <a:ext uri="{FF2B5EF4-FFF2-40B4-BE49-F238E27FC236}">
                <a16:creationId xmlns:a16="http://schemas.microsoft.com/office/drawing/2014/main" id="{A9563EC9-A370-4ADA-9101-1BECCC35C2BA}"/>
              </a:ext>
            </a:extLst>
          </p:cNvPr>
          <p:cNvSpPr/>
          <p:nvPr/>
        </p:nvSpPr>
        <p:spPr>
          <a:xfrm>
            <a:off x="3599892" y="980728"/>
            <a:ext cx="2052228" cy="1255354"/>
          </a:xfrm>
          <a:prstGeom prst="roundRect">
            <a:avLst/>
          </a:prstGeom>
          <a:solidFill>
            <a:srgbClr val="FFC000"/>
          </a:solidFill>
          <a:ln/>
        </p:spPr>
        <p:style>
          <a:lnRef idx="1">
            <a:schemeClr val="accent6"/>
          </a:lnRef>
          <a:fillRef idx="3">
            <a:schemeClr val="accent6"/>
          </a:fillRef>
          <a:effectRef idx="2">
            <a:schemeClr val="accent6"/>
          </a:effectRef>
          <a:fontRef idx="minor">
            <a:schemeClr val="lt1"/>
          </a:fontRef>
        </p:style>
        <p:txBody>
          <a:bodyPr rtlCol="0" anchor="ctr"/>
          <a:lstStyle/>
          <a:p>
            <a:r>
              <a:rPr lang="en-US" sz="1400" dirty="0">
                <a:solidFill>
                  <a:schemeClr val="tx1"/>
                </a:solidFill>
              </a:rPr>
              <a:t>MRSA</a:t>
            </a:r>
            <a:endParaRPr lang="en-GB" sz="1400" dirty="0">
              <a:solidFill>
                <a:schemeClr val="tx1"/>
              </a:solidFill>
            </a:endParaRPr>
          </a:p>
          <a:p>
            <a:r>
              <a:rPr lang="en-US" sz="1400" dirty="0">
                <a:solidFill>
                  <a:schemeClr val="tx1"/>
                </a:solidFill>
              </a:rPr>
              <a:t>•</a:t>
            </a:r>
            <a:r>
              <a:rPr lang="en-US" sz="1400" i="1" dirty="0">
                <a:solidFill>
                  <a:schemeClr val="tx1"/>
                </a:solidFill>
              </a:rPr>
              <a:t>Clostridium difficile</a:t>
            </a:r>
            <a:endParaRPr lang="en-GB" sz="1400" dirty="0">
              <a:solidFill>
                <a:schemeClr val="tx1"/>
              </a:solidFill>
            </a:endParaRPr>
          </a:p>
          <a:p>
            <a:r>
              <a:rPr lang="en-US" sz="1400" dirty="0">
                <a:solidFill>
                  <a:schemeClr val="tx1"/>
                </a:solidFill>
              </a:rPr>
              <a:t>•</a:t>
            </a:r>
            <a:r>
              <a:rPr lang="en-US" sz="1400" i="1" dirty="0">
                <a:solidFill>
                  <a:schemeClr val="tx1"/>
                </a:solidFill>
              </a:rPr>
              <a:t>Pseudomonas </a:t>
            </a:r>
            <a:r>
              <a:rPr lang="en-US" sz="1400" dirty="0">
                <a:solidFill>
                  <a:schemeClr val="tx1"/>
                </a:solidFill>
              </a:rPr>
              <a:t>•Norovirus</a:t>
            </a:r>
            <a:endParaRPr lang="en-GB" sz="1400" dirty="0">
              <a:solidFill>
                <a:schemeClr val="tx1"/>
              </a:solidFill>
            </a:endParaRPr>
          </a:p>
          <a:p>
            <a:r>
              <a:rPr lang="en-US" sz="1400" dirty="0">
                <a:solidFill>
                  <a:schemeClr val="tx1"/>
                </a:solidFill>
              </a:rPr>
              <a:t>•Influenza</a:t>
            </a:r>
            <a:endParaRPr lang="en-GB" sz="1400" dirty="0">
              <a:solidFill>
                <a:schemeClr val="tx1"/>
              </a:solidFill>
            </a:endParaRPr>
          </a:p>
          <a:p>
            <a:pPr algn="ctr"/>
            <a:endParaRPr lang="en-GB" sz="1015" dirty="0"/>
          </a:p>
        </p:txBody>
      </p:sp>
      <p:sp>
        <p:nvSpPr>
          <p:cNvPr id="24" name="Rectangle: Rounded Corners 23">
            <a:extLst>
              <a:ext uri="{FF2B5EF4-FFF2-40B4-BE49-F238E27FC236}">
                <a16:creationId xmlns:a16="http://schemas.microsoft.com/office/drawing/2014/main" id="{37E62C6B-EABD-43EE-9234-F4D74F370CAF}"/>
              </a:ext>
            </a:extLst>
          </p:cNvPr>
          <p:cNvSpPr/>
          <p:nvPr/>
        </p:nvSpPr>
        <p:spPr>
          <a:xfrm>
            <a:off x="7166463" y="2061917"/>
            <a:ext cx="1480798" cy="1241796"/>
          </a:xfrm>
          <a:prstGeom prst="roundRect">
            <a:avLst/>
          </a:prstGeom>
          <a:solidFill>
            <a:schemeClr val="accent3">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r>
              <a:rPr lang="en-US" sz="1400" dirty="0">
                <a:solidFill>
                  <a:schemeClr val="tx1"/>
                </a:solidFill>
              </a:rPr>
              <a:t>Humans</a:t>
            </a:r>
          </a:p>
          <a:p>
            <a:r>
              <a:rPr lang="en-US" sz="1400" dirty="0">
                <a:solidFill>
                  <a:schemeClr val="tx1"/>
                </a:solidFill>
              </a:rPr>
              <a:t>Animals</a:t>
            </a:r>
          </a:p>
          <a:p>
            <a:r>
              <a:rPr lang="en-US" sz="1400" dirty="0">
                <a:solidFill>
                  <a:schemeClr val="tx1"/>
                </a:solidFill>
              </a:rPr>
              <a:t>Environmental surfaces</a:t>
            </a:r>
          </a:p>
          <a:p>
            <a:r>
              <a:rPr lang="en-US" sz="1400" dirty="0">
                <a:solidFill>
                  <a:schemeClr val="tx1"/>
                </a:solidFill>
              </a:rPr>
              <a:t>Equipment</a:t>
            </a:r>
          </a:p>
          <a:p>
            <a:r>
              <a:rPr lang="en-US" sz="1400" dirty="0">
                <a:solidFill>
                  <a:schemeClr val="tx1"/>
                </a:solidFill>
              </a:rPr>
              <a:t>Food/water</a:t>
            </a:r>
            <a:endParaRPr lang="en-GB" sz="1400" dirty="0">
              <a:solidFill>
                <a:schemeClr val="tx1"/>
              </a:solidFill>
            </a:endParaRPr>
          </a:p>
        </p:txBody>
      </p:sp>
      <p:sp>
        <p:nvSpPr>
          <p:cNvPr id="25" name="Rectangle: Rounded Corners 24">
            <a:extLst>
              <a:ext uri="{FF2B5EF4-FFF2-40B4-BE49-F238E27FC236}">
                <a16:creationId xmlns:a16="http://schemas.microsoft.com/office/drawing/2014/main" id="{BD55F088-32C5-4655-B753-C0D8B7B0D558}"/>
              </a:ext>
            </a:extLst>
          </p:cNvPr>
          <p:cNvSpPr/>
          <p:nvPr/>
        </p:nvSpPr>
        <p:spPr>
          <a:xfrm>
            <a:off x="605577" y="2236082"/>
            <a:ext cx="1639466" cy="106763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1400" dirty="0">
                <a:solidFill>
                  <a:schemeClr val="tx1"/>
                </a:solidFill>
              </a:rPr>
              <a:t>Vulnerable people</a:t>
            </a:r>
          </a:p>
          <a:p>
            <a:r>
              <a:rPr lang="en-US" sz="1400" dirty="0">
                <a:solidFill>
                  <a:schemeClr val="tx1"/>
                </a:solidFill>
              </a:rPr>
              <a:t>Elderly</a:t>
            </a:r>
          </a:p>
          <a:p>
            <a:r>
              <a:rPr lang="en-US" sz="1400" dirty="0" err="1">
                <a:solidFill>
                  <a:schemeClr val="tx1"/>
                </a:solidFill>
              </a:rPr>
              <a:t>immunosupressed</a:t>
            </a:r>
            <a:endParaRPr lang="en-GB" sz="1400" dirty="0">
              <a:solidFill>
                <a:schemeClr val="tx1"/>
              </a:solidFill>
            </a:endParaRPr>
          </a:p>
        </p:txBody>
      </p:sp>
      <p:sp>
        <p:nvSpPr>
          <p:cNvPr id="27" name="Rectangle: Rounded Corners 26">
            <a:extLst>
              <a:ext uri="{FF2B5EF4-FFF2-40B4-BE49-F238E27FC236}">
                <a16:creationId xmlns:a16="http://schemas.microsoft.com/office/drawing/2014/main" id="{6C7FAB52-043E-4051-AD40-28F452A9DA7E}"/>
              </a:ext>
            </a:extLst>
          </p:cNvPr>
          <p:cNvSpPr/>
          <p:nvPr/>
        </p:nvSpPr>
        <p:spPr>
          <a:xfrm>
            <a:off x="179512" y="4036457"/>
            <a:ext cx="2065531" cy="1175995"/>
          </a:xfrm>
          <a:prstGeom prst="roundRect">
            <a:avLst/>
          </a:prstGeom>
          <a:solidFill>
            <a:schemeClr val="accent5">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marL="195194" marR="89098" indent="-53928">
              <a:lnSpc>
                <a:spcPct val="90000"/>
              </a:lnSpc>
              <a:spcBef>
                <a:spcPts val="148"/>
              </a:spcBef>
            </a:pPr>
            <a:r>
              <a:rPr lang="en-US" sz="1400" dirty="0">
                <a:solidFill>
                  <a:schemeClr val="tx1"/>
                </a:solidFill>
                <a:latin typeface="Calibri" panose="020F0502020204030204" pitchFamily="34" charset="0"/>
                <a:ea typeface="Calibri" panose="020F0502020204030204" pitchFamily="34" charset="0"/>
              </a:rPr>
              <a:t>Break in skin (</a:t>
            </a:r>
            <a:r>
              <a:rPr lang="en-US" sz="1400" i="1" dirty="0">
                <a:solidFill>
                  <a:schemeClr val="tx1"/>
                </a:solidFill>
                <a:latin typeface="Calibri" panose="020F0502020204030204" pitchFamily="34" charset="0"/>
                <a:ea typeface="Calibri" panose="020F0502020204030204" pitchFamily="34" charset="0"/>
              </a:rPr>
              <a:t>wound</a:t>
            </a:r>
            <a:r>
              <a:rPr lang="en-US" sz="1400" dirty="0">
                <a:solidFill>
                  <a:schemeClr val="tx1"/>
                </a:solidFill>
                <a:latin typeface="Calibri" panose="020F0502020204030204" pitchFamily="34" charset="0"/>
                <a:ea typeface="Calibri" panose="020F0502020204030204" pitchFamily="34" charset="0"/>
              </a:rPr>
              <a:t>) cut, needlestick injury</a:t>
            </a:r>
            <a:endParaRPr lang="en-GB" sz="1400" dirty="0">
              <a:solidFill>
                <a:schemeClr val="tx1"/>
              </a:solidFill>
              <a:latin typeface="Times New Roman" panose="02020603050405020304" pitchFamily="18" charset="0"/>
              <a:ea typeface="Times New Roman" panose="02020603050405020304" pitchFamily="18" charset="0"/>
            </a:endParaRPr>
          </a:p>
          <a:p>
            <a:pPr marL="141267">
              <a:spcBef>
                <a:spcPts val="78"/>
              </a:spcBef>
            </a:pPr>
            <a:r>
              <a:rPr lang="en-US" sz="1400" dirty="0">
                <a:solidFill>
                  <a:schemeClr val="tx1"/>
                </a:solidFill>
                <a:latin typeface="Calibri" panose="020F0502020204030204" pitchFamily="34" charset="0"/>
                <a:ea typeface="Calibri" panose="020F0502020204030204" pitchFamily="34" charset="0"/>
              </a:rPr>
              <a:t>Mucous membranes</a:t>
            </a:r>
            <a:endParaRPr lang="en-GB" sz="1400" dirty="0">
              <a:solidFill>
                <a:schemeClr val="tx1"/>
              </a:solidFill>
              <a:latin typeface="Times New Roman" panose="02020603050405020304" pitchFamily="18" charset="0"/>
              <a:ea typeface="Times New Roman" panose="02020603050405020304" pitchFamily="18" charset="0"/>
            </a:endParaRPr>
          </a:p>
          <a:p>
            <a:pPr marL="195194">
              <a:lnSpc>
                <a:spcPts val="1108"/>
              </a:lnSpc>
            </a:pPr>
            <a:r>
              <a:rPr lang="en-US" sz="1400" i="1" dirty="0">
                <a:solidFill>
                  <a:schemeClr val="tx1"/>
                </a:solidFill>
                <a:latin typeface="Calibri" panose="020F0502020204030204" pitchFamily="34" charset="0"/>
                <a:ea typeface="Calibri" panose="020F0502020204030204" pitchFamily="34" charset="0"/>
              </a:rPr>
              <a:t>(mouth, eyes, nose)</a:t>
            </a:r>
            <a:endParaRPr lang="en-GB" sz="1400" i="1" dirty="0">
              <a:solidFill>
                <a:schemeClr val="tx1"/>
              </a:solidFill>
              <a:latin typeface="Times New Roman" panose="02020603050405020304" pitchFamily="18" charset="0"/>
              <a:ea typeface="Calibri" panose="020F0502020204030204" pitchFamily="34" charset="0"/>
            </a:endParaRPr>
          </a:p>
          <a:p>
            <a:pPr marL="195194">
              <a:lnSpc>
                <a:spcPts val="1108"/>
              </a:lnSpc>
            </a:pPr>
            <a:r>
              <a:rPr lang="en-US" sz="1400" dirty="0">
                <a:solidFill>
                  <a:schemeClr val="tx1"/>
                </a:solidFill>
                <a:latin typeface="Calibri" panose="020F0502020204030204" pitchFamily="34" charset="0"/>
                <a:ea typeface="Calibri" panose="020F0502020204030204" pitchFamily="34" charset="0"/>
              </a:rPr>
              <a:t>Inhalation </a:t>
            </a:r>
            <a:endParaRPr lang="en-GB" sz="1400" dirty="0">
              <a:solidFill>
                <a:schemeClr val="tx1"/>
              </a:solidFill>
              <a:latin typeface="Times New Roman" panose="02020603050405020304" pitchFamily="18" charset="0"/>
              <a:ea typeface="Times New Roman" panose="02020603050405020304" pitchFamily="18" charset="0"/>
            </a:endParaRPr>
          </a:p>
        </p:txBody>
      </p:sp>
      <p:sp>
        <p:nvSpPr>
          <p:cNvPr id="28" name="Rectangle: Rounded Corners 27">
            <a:extLst>
              <a:ext uri="{FF2B5EF4-FFF2-40B4-BE49-F238E27FC236}">
                <a16:creationId xmlns:a16="http://schemas.microsoft.com/office/drawing/2014/main" id="{76C6BC93-6161-4F07-AA24-30DAE7DEC8B0}"/>
              </a:ext>
            </a:extLst>
          </p:cNvPr>
          <p:cNvSpPr/>
          <p:nvPr/>
        </p:nvSpPr>
        <p:spPr>
          <a:xfrm>
            <a:off x="2245043" y="5684230"/>
            <a:ext cx="1796116" cy="922941"/>
          </a:xfrm>
          <a:prstGeom prst="round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lvl="0"/>
            <a:r>
              <a:rPr lang="en-US" sz="1400" dirty="0">
                <a:solidFill>
                  <a:schemeClr val="tx1"/>
                </a:solidFill>
              </a:rPr>
              <a:t>Contact – </a:t>
            </a:r>
          </a:p>
          <a:p>
            <a:pPr lvl="0"/>
            <a:r>
              <a:rPr lang="en-US" sz="1400" dirty="0">
                <a:solidFill>
                  <a:schemeClr val="tx1"/>
                </a:solidFill>
              </a:rPr>
              <a:t>Hands, Equipment</a:t>
            </a:r>
          </a:p>
          <a:p>
            <a:pPr lvl="0"/>
            <a:r>
              <a:rPr lang="en-US" sz="1400" dirty="0">
                <a:solidFill>
                  <a:schemeClr val="tx1"/>
                </a:solidFill>
              </a:rPr>
              <a:t>Droplet - Influenza</a:t>
            </a:r>
          </a:p>
          <a:p>
            <a:pPr lvl="0"/>
            <a:r>
              <a:rPr lang="en-US" sz="1400" dirty="0">
                <a:solidFill>
                  <a:schemeClr val="tx1"/>
                </a:solidFill>
              </a:rPr>
              <a:t>Airborne - TB </a:t>
            </a:r>
          </a:p>
        </p:txBody>
      </p:sp>
      <p:sp>
        <p:nvSpPr>
          <p:cNvPr id="29" name="Rectangle: Rounded Corners 28">
            <a:extLst>
              <a:ext uri="{FF2B5EF4-FFF2-40B4-BE49-F238E27FC236}">
                <a16:creationId xmlns:a16="http://schemas.microsoft.com/office/drawing/2014/main" id="{F45FDDBE-BDCA-4760-BC83-16B7267E1DD1}"/>
              </a:ext>
            </a:extLst>
          </p:cNvPr>
          <p:cNvSpPr/>
          <p:nvPr/>
        </p:nvSpPr>
        <p:spPr>
          <a:xfrm>
            <a:off x="7325022" y="4621439"/>
            <a:ext cx="1639466" cy="1175995"/>
          </a:xfrm>
          <a:prstGeom prst="roundRect">
            <a:avLst/>
          </a:prstGeom>
          <a:solidFill>
            <a:schemeClr val="accent2">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r>
              <a:rPr lang="en-US" sz="1400" dirty="0" err="1">
                <a:solidFill>
                  <a:schemeClr val="tx1"/>
                </a:solidFill>
              </a:rPr>
              <a:t>Faeces</a:t>
            </a:r>
            <a:endParaRPr lang="en-US" sz="1400" dirty="0">
              <a:solidFill>
                <a:schemeClr val="tx1"/>
              </a:solidFill>
            </a:endParaRPr>
          </a:p>
          <a:p>
            <a:r>
              <a:rPr lang="en-US" sz="1400" dirty="0">
                <a:solidFill>
                  <a:schemeClr val="tx1"/>
                </a:solidFill>
              </a:rPr>
              <a:t>Urine</a:t>
            </a:r>
          </a:p>
          <a:p>
            <a:r>
              <a:rPr lang="en-US" sz="1400" dirty="0">
                <a:solidFill>
                  <a:schemeClr val="tx1"/>
                </a:solidFill>
              </a:rPr>
              <a:t>Wound drainage</a:t>
            </a:r>
          </a:p>
          <a:p>
            <a:r>
              <a:rPr lang="en-US" sz="1400" dirty="0">
                <a:solidFill>
                  <a:schemeClr val="tx1"/>
                </a:solidFill>
              </a:rPr>
              <a:t>Blood vomit</a:t>
            </a:r>
          </a:p>
          <a:p>
            <a:r>
              <a:rPr lang="en-US" sz="1400" dirty="0">
                <a:solidFill>
                  <a:schemeClr val="tx1"/>
                </a:solidFill>
              </a:rPr>
              <a:t>Sneeze</a:t>
            </a:r>
            <a:endParaRPr lang="en-GB" sz="1400" dirty="0">
              <a:solidFill>
                <a:schemeClr val="tx1"/>
              </a:solidFill>
            </a:endParaRPr>
          </a:p>
        </p:txBody>
      </p:sp>
      <p:pic>
        <p:nvPicPr>
          <p:cNvPr id="10" name="Picture 2">
            <a:extLst>
              <a:ext uri="{FF2B5EF4-FFF2-40B4-BE49-F238E27FC236}">
                <a16:creationId xmlns:a16="http://schemas.microsoft.com/office/drawing/2014/main" id="{3480A33A-08A4-403F-896F-F33AEABCFF2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9512" y="19962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179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F7537-D2C6-444D-854D-2D266E96F93A}"/>
              </a:ext>
            </a:extLst>
          </p:cNvPr>
          <p:cNvSpPr>
            <a:spLocks noGrp="1"/>
          </p:cNvSpPr>
          <p:nvPr>
            <p:ph type="title"/>
          </p:nvPr>
        </p:nvSpPr>
        <p:spPr>
          <a:xfrm>
            <a:off x="628650" y="620688"/>
            <a:ext cx="7886700" cy="1070001"/>
          </a:xfrm>
        </p:spPr>
        <p:txBody>
          <a:bodyPr/>
          <a:lstStyle/>
          <a:p>
            <a:r>
              <a:rPr lang="en-US" sz="3600" b="0" dirty="0"/>
              <a:t>UTI Quiz</a:t>
            </a:r>
            <a:endParaRPr lang="en-GB" sz="3600" b="0" dirty="0"/>
          </a:p>
        </p:txBody>
      </p:sp>
      <p:sp>
        <p:nvSpPr>
          <p:cNvPr id="3" name="Content Placeholder 2">
            <a:extLst>
              <a:ext uri="{FF2B5EF4-FFF2-40B4-BE49-F238E27FC236}">
                <a16:creationId xmlns:a16="http://schemas.microsoft.com/office/drawing/2014/main" id="{7631D2DE-A978-4A68-8470-62AFAE9EE77B}"/>
              </a:ext>
            </a:extLst>
          </p:cNvPr>
          <p:cNvSpPr>
            <a:spLocks noGrp="1"/>
          </p:cNvSpPr>
          <p:nvPr>
            <p:ph idx="1"/>
          </p:nvPr>
        </p:nvSpPr>
        <p:spPr>
          <a:xfrm>
            <a:off x="107504" y="1412776"/>
            <a:ext cx="9036496" cy="5445224"/>
          </a:xfrm>
        </p:spPr>
        <p:txBody>
          <a:bodyPr>
            <a:normAutofit/>
          </a:bodyPr>
          <a:lstStyle/>
          <a:p>
            <a:pPr marL="0" indent="0">
              <a:buNone/>
            </a:pPr>
            <a:r>
              <a:rPr lang="en-US" i="1" dirty="0"/>
              <a:t>Q1	How much urine should the average adult produce in 24 hours?</a:t>
            </a:r>
            <a:endParaRPr lang="en-GB" dirty="0"/>
          </a:p>
          <a:p>
            <a:r>
              <a:rPr lang="en-US" dirty="0"/>
              <a:t>A 	1.5 Gallons</a:t>
            </a:r>
            <a:endParaRPr lang="en-GB" dirty="0"/>
          </a:p>
          <a:p>
            <a:r>
              <a:rPr lang="en-US" dirty="0"/>
              <a:t>B	1.5 Pints</a:t>
            </a:r>
            <a:endParaRPr lang="en-GB" dirty="0"/>
          </a:p>
          <a:p>
            <a:r>
              <a:rPr lang="en-US" dirty="0">
                <a:solidFill>
                  <a:srgbClr val="FF0000"/>
                </a:solidFill>
              </a:rPr>
              <a:t>C 	1.5Litres</a:t>
            </a:r>
          </a:p>
          <a:p>
            <a:pPr marL="0" indent="0">
              <a:buNone/>
            </a:pPr>
            <a:r>
              <a:rPr lang="en-US" i="1" dirty="0"/>
              <a:t>Q2	Who is at greater risk of a UTI?</a:t>
            </a:r>
            <a:endParaRPr lang="en-GB" dirty="0"/>
          </a:p>
          <a:p>
            <a:r>
              <a:rPr lang="en-US" dirty="0"/>
              <a:t>A	Men</a:t>
            </a:r>
            <a:endParaRPr lang="en-GB" dirty="0"/>
          </a:p>
          <a:p>
            <a:r>
              <a:rPr lang="en-US" dirty="0">
                <a:solidFill>
                  <a:srgbClr val="FF0000"/>
                </a:solidFill>
              </a:rPr>
              <a:t>B	Women</a:t>
            </a:r>
            <a:endParaRPr lang="en-GB" dirty="0">
              <a:solidFill>
                <a:srgbClr val="FF0000"/>
              </a:solidFill>
            </a:endParaRPr>
          </a:p>
          <a:p>
            <a:r>
              <a:rPr lang="en-US" dirty="0"/>
              <a:t>C	No difference</a:t>
            </a:r>
            <a:endParaRPr lang="en-GB" dirty="0"/>
          </a:p>
          <a:p>
            <a:pPr marL="0" indent="0">
              <a:buNone/>
            </a:pPr>
            <a:endParaRPr lang="en-GB" dirty="0"/>
          </a:p>
          <a:p>
            <a:endParaRPr lang="en-GB" dirty="0"/>
          </a:p>
        </p:txBody>
      </p:sp>
      <p:pic>
        <p:nvPicPr>
          <p:cNvPr id="5" name="Picture 2">
            <a:extLst>
              <a:ext uri="{FF2B5EF4-FFF2-40B4-BE49-F238E27FC236}">
                <a16:creationId xmlns:a16="http://schemas.microsoft.com/office/drawing/2014/main" id="{EED46F6E-86B7-4319-BACA-EC0AC908690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1520" y="23395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15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BC6C5-1EE6-444C-86E1-4B2BF2DC85A5}"/>
              </a:ext>
            </a:extLst>
          </p:cNvPr>
          <p:cNvSpPr>
            <a:spLocks noGrp="1"/>
          </p:cNvSpPr>
          <p:nvPr>
            <p:ph type="title"/>
          </p:nvPr>
        </p:nvSpPr>
        <p:spPr>
          <a:xfrm>
            <a:off x="628650" y="476672"/>
            <a:ext cx="7886700" cy="1695722"/>
          </a:xfrm>
        </p:spPr>
        <p:txBody>
          <a:bodyPr/>
          <a:lstStyle/>
          <a:p>
            <a:r>
              <a:rPr lang="en-US" b="0" dirty="0"/>
              <a:t>UTI Quiz </a:t>
            </a:r>
            <a:r>
              <a:rPr lang="en-US" b="0" dirty="0" err="1"/>
              <a:t>cont</a:t>
            </a:r>
            <a:endParaRPr lang="en-GB" b="0" dirty="0"/>
          </a:p>
        </p:txBody>
      </p:sp>
      <p:sp>
        <p:nvSpPr>
          <p:cNvPr id="3" name="Content Placeholder 2">
            <a:extLst>
              <a:ext uri="{FF2B5EF4-FFF2-40B4-BE49-F238E27FC236}">
                <a16:creationId xmlns:a16="http://schemas.microsoft.com/office/drawing/2014/main" id="{ABF03186-8DCA-4D20-A861-E3296BAFB8B7}"/>
              </a:ext>
            </a:extLst>
          </p:cNvPr>
          <p:cNvSpPr>
            <a:spLocks noGrp="1"/>
          </p:cNvSpPr>
          <p:nvPr>
            <p:ph idx="1"/>
          </p:nvPr>
        </p:nvSpPr>
        <p:spPr>
          <a:xfrm>
            <a:off x="107504" y="1672208"/>
            <a:ext cx="9036496" cy="5069160"/>
          </a:xfrm>
        </p:spPr>
        <p:txBody>
          <a:bodyPr>
            <a:normAutofit lnSpcReduction="10000"/>
          </a:bodyPr>
          <a:lstStyle/>
          <a:p>
            <a:pPr marL="0" indent="0">
              <a:buNone/>
            </a:pPr>
            <a:r>
              <a:rPr lang="en-US" i="1" dirty="0"/>
              <a:t>Q3	What time of year are UTI’s most common?</a:t>
            </a:r>
            <a:endParaRPr lang="en-GB" dirty="0"/>
          </a:p>
          <a:p>
            <a:r>
              <a:rPr lang="en-US" dirty="0"/>
              <a:t>A	New Year</a:t>
            </a:r>
            <a:endParaRPr lang="en-GB" dirty="0"/>
          </a:p>
          <a:p>
            <a:r>
              <a:rPr lang="en-US" dirty="0">
                <a:solidFill>
                  <a:srgbClr val="FF0000"/>
                </a:solidFill>
              </a:rPr>
              <a:t>B	Summer</a:t>
            </a:r>
            <a:endParaRPr lang="en-GB" dirty="0">
              <a:solidFill>
                <a:srgbClr val="FF0000"/>
              </a:solidFill>
            </a:endParaRPr>
          </a:p>
          <a:p>
            <a:r>
              <a:rPr lang="en-US" dirty="0"/>
              <a:t>C	Spring</a:t>
            </a:r>
            <a:endParaRPr lang="en-GB" dirty="0"/>
          </a:p>
          <a:p>
            <a:pPr marL="0" indent="0">
              <a:buNone/>
            </a:pPr>
            <a:r>
              <a:rPr lang="en-US" i="1" dirty="0"/>
              <a:t>Q4	What percentage of residents are prescribed an antibiotic for UTI in a 6/12 period?</a:t>
            </a:r>
            <a:endParaRPr lang="en-GB" dirty="0"/>
          </a:p>
          <a:p>
            <a:r>
              <a:rPr lang="en-US" dirty="0"/>
              <a:t>A	19%</a:t>
            </a:r>
            <a:endParaRPr lang="en-GB" dirty="0"/>
          </a:p>
          <a:p>
            <a:r>
              <a:rPr lang="en-US" dirty="0"/>
              <a:t>B	28%</a:t>
            </a:r>
            <a:endParaRPr lang="en-GB" dirty="0"/>
          </a:p>
          <a:p>
            <a:r>
              <a:rPr lang="en-US" dirty="0">
                <a:solidFill>
                  <a:srgbClr val="FF0000"/>
                </a:solidFill>
              </a:rPr>
              <a:t>C	43%</a:t>
            </a:r>
            <a:endParaRPr lang="en-GB" dirty="0">
              <a:solidFill>
                <a:srgbClr val="FF0000"/>
              </a:solidFill>
            </a:endParaRPr>
          </a:p>
          <a:p>
            <a:endParaRPr lang="en-GB" dirty="0"/>
          </a:p>
        </p:txBody>
      </p:sp>
      <p:pic>
        <p:nvPicPr>
          <p:cNvPr id="5" name="Picture 2">
            <a:extLst>
              <a:ext uri="{FF2B5EF4-FFF2-40B4-BE49-F238E27FC236}">
                <a16:creationId xmlns:a16="http://schemas.microsoft.com/office/drawing/2014/main" id="{901F3F64-4AC4-4227-9F96-3253F9D0D5B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1520" y="23395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443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052736"/>
            <a:ext cx="7467600" cy="580926"/>
          </a:xfrm>
        </p:spPr>
        <p:txBody>
          <a:bodyPr>
            <a:noAutofit/>
          </a:bodyPr>
          <a:lstStyle/>
          <a:p>
            <a:r>
              <a:rPr lang="en-GB" sz="3200" b="0" dirty="0"/>
              <a:t>UTI diagnosis in the over 65’s References</a:t>
            </a:r>
          </a:p>
        </p:txBody>
      </p:sp>
      <p:sp>
        <p:nvSpPr>
          <p:cNvPr id="3" name="Content Placeholder 2"/>
          <p:cNvSpPr>
            <a:spLocks noGrp="1"/>
          </p:cNvSpPr>
          <p:nvPr>
            <p:ph sz="quarter" idx="1"/>
          </p:nvPr>
        </p:nvSpPr>
        <p:spPr>
          <a:xfrm>
            <a:off x="251520" y="1628800"/>
            <a:ext cx="8579296" cy="4680520"/>
          </a:xfrm>
          <a:noFill/>
        </p:spPr>
        <p:txBody>
          <a:bodyPr>
            <a:normAutofit/>
          </a:bodyPr>
          <a:lstStyle/>
          <a:p>
            <a:pPr marL="0" indent="0">
              <a:buNone/>
            </a:pPr>
            <a:endParaRPr lang="en-GB" sz="1600" dirty="0"/>
          </a:p>
          <a:p>
            <a:pPr marL="0" indent="0">
              <a:buNone/>
            </a:pPr>
            <a:r>
              <a:rPr lang="en-GB" sz="1600" b="1" dirty="0"/>
              <a:t>Care Home “To Dip or Not to Dip” Training Video</a:t>
            </a:r>
          </a:p>
          <a:p>
            <a:pPr marL="0" indent="0">
              <a:buNone/>
            </a:pPr>
            <a:r>
              <a:rPr lang="en-GB" sz="1600" dirty="0">
                <a:hlinkClick r:id="rId3"/>
              </a:rPr>
              <a:t>https://www.youtube.com/watch?v=rZ5T1Cz7DHQ&amp;feature=youtu.be</a:t>
            </a:r>
            <a:endParaRPr lang="en-GB" sz="1600" dirty="0"/>
          </a:p>
          <a:p>
            <a:pPr marL="0" indent="0">
              <a:buNone/>
            </a:pPr>
            <a:endParaRPr lang="en-GB" sz="1600" dirty="0"/>
          </a:p>
          <a:p>
            <a:pPr marL="0" indent="0">
              <a:buNone/>
            </a:pPr>
            <a:r>
              <a:rPr lang="en-GB" sz="1600" b="1" dirty="0"/>
              <a:t>PHE UTI Diagnostic Tools</a:t>
            </a:r>
          </a:p>
          <a:p>
            <a:pPr marL="0" indent="0">
              <a:buNone/>
            </a:pPr>
            <a:r>
              <a:rPr lang="en-GB" sz="1600" dirty="0">
                <a:hlinkClick r:id="rId4"/>
              </a:rPr>
              <a:t>https://www.gov.uk/government/publications/urinary-tract-infection-diagnosis</a:t>
            </a:r>
            <a:endParaRPr lang="en-GB" sz="1600" dirty="0"/>
          </a:p>
          <a:p>
            <a:pPr marL="0" indent="0">
              <a:buNone/>
            </a:pPr>
            <a:endParaRPr lang="en-GB" sz="1600" b="1" dirty="0"/>
          </a:p>
          <a:p>
            <a:pPr marL="0" indent="0">
              <a:buNone/>
            </a:pPr>
            <a:r>
              <a:rPr lang="en-GB" sz="1600" b="1" dirty="0"/>
              <a:t>PHE UTI Leaflet for Older Adults</a:t>
            </a:r>
          </a:p>
          <a:p>
            <a:pPr marL="0" indent="0">
              <a:buNone/>
            </a:pPr>
            <a:r>
              <a:rPr lang="en-GB" sz="1600" dirty="0">
                <a:hlinkClick r:id="rId5"/>
              </a:rPr>
              <a:t>https://www.rcgp.org.uk/clinical-and-research/resources/toolkits/target-antibiotic-toolkit.aspx</a:t>
            </a:r>
            <a:r>
              <a:rPr lang="en-GB" sz="1600" dirty="0"/>
              <a:t> (“Leaflets to share with patients”)</a:t>
            </a:r>
          </a:p>
          <a:p>
            <a:pPr marL="0" indent="0">
              <a:buNone/>
            </a:pPr>
            <a:endParaRPr lang="en-GB" sz="1600" dirty="0"/>
          </a:p>
          <a:p>
            <a:pPr marL="0" indent="0">
              <a:buNone/>
            </a:pPr>
            <a:r>
              <a:rPr lang="en-GB" sz="1600" b="1" dirty="0"/>
              <a:t>Posters</a:t>
            </a:r>
          </a:p>
          <a:p>
            <a:pPr marL="0" indent="0">
              <a:buNone/>
            </a:pPr>
            <a:r>
              <a:rPr lang="en-GB" sz="1600" dirty="0">
                <a:hlinkClick r:id="rId5"/>
              </a:rPr>
              <a:t>https://www.rcgp.org.uk/clinical-and-research/resources/toolkits/target-antibiotic-toolkit.aspx</a:t>
            </a:r>
            <a:r>
              <a:rPr lang="en-GB" sz="1600" dirty="0"/>
              <a:t>  (“Resources for clinical and waiting areas)</a:t>
            </a:r>
          </a:p>
          <a:p>
            <a:pPr marL="0" indent="0">
              <a:buNone/>
            </a:pPr>
            <a:endParaRPr lang="en-GB" dirty="0"/>
          </a:p>
          <a:p>
            <a:pPr marL="0" indent="0">
              <a:buNone/>
            </a:pPr>
            <a:endParaRPr lang="en-GB" dirty="0"/>
          </a:p>
        </p:txBody>
      </p:sp>
      <p:pic>
        <p:nvPicPr>
          <p:cNvPr id="4" name="Picture 2">
            <a:extLst>
              <a:ext uri="{FF2B5EF4-FFF2-40B4-BE49-F238E27FC236}">
                <a16:creationId xmlns:a16="http://schemas.microsoft.com/office/drawing/2014/main" id="{3677DA2C-806C-4910-BB89-7B7F2C62585B}"/>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51520" y="23395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095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6820-801B-4F5B-9517-2C0CFC5BE804}"/>
              </a:ext>
            </a:extLst>
          </p:cNvPr>
          <p:cNvSpPr>
            <a:spLocks noGrp="1"/>
          </p:cNvSpPr>
          <p:nvPr>
            <p:ph type="title"/>
          </p:nvPr>
        </p:nvSpPr>
        <p:spPr>
          <a:xfrm>
            <a:off x="628650" y="365126"/>
            <a:ext cx="7886700" cy="1695722"/>
          </a:xfrm>
        </p:spPr>
        <p:txBody>
          <a:bodyPr/>
          <a:lstStyle/>
          <a:p>
            <a:r>
              <a:rPr lang="en-US" dirty="0"/>
              <a:t>Antibiotics</a:t>
            </a:r>
            <a:endParaRPr lang="en-GB" dirty="0"/>
          </a:p>
        </p:txBody>
      </p:sp>
      <p:sp>
        <p:nvSpPr>
          <p:cNvPr id="3" name="Content Placeholder 2">
            <a:extLst>
              <a:ext uri="{FF2B5EF4-FFF2-40B4-BE49-F238E27FC236}">
                <a16:creationId xmlns:a16="http://schemas.microsoft.com/office/drawing/2014/main" id="{C7BBA2A2-2237-4E6F-9DE9-51EE1EC19DA5}"/>
              </a:ext>
            </a:extLst>
          </p:cNvPr>
          <p:cNvSpPr>
            <a:spLocks noGrp="1"/>
          </p:cNvSpPr>
          <p:nvPr>
            <p:ph idx="1"/>
          </p:nvPr>
        </p:nvSpPr>
        <p:spPr>
          <a:xfrm>
            <a:off x="107504" y="1772816"/>
            <a:ext cx="9036496" cy="4176464"/>
          </a:xfrm>
        </p:spPr>
        <p:txBody>
          <a:bodyPr>
            <a:normAutofit/>
          </a:bodyPr>
          <a:lstStyle/>
          <a:p>
            <a:pPr marL="0" lvl="0" indent="0">
              <a:lnSpc>
                <a:spcPct val="90000"/>
              </a:lnSpc>
              <a:spcBef>
                <a:spcPts val="520"/>
              </a:spcBef>
              <a:buSzPct val="25000"/>
              <a:buNone/>
            </a:pPr>
            <a:r>
              <a:rPr lang="en-GB" dirty="0">
                <a:latin typeface="Calibri" panose="020F0502020204030204" pitchFamily="34" charset="0"/>
              </a:rPr>
              <a:t>Giving an older person antibiotics when they don’t really need them can lead to:</a:t>
            </a:r>
          </a:p>
          <a:p>
            <a:pPr marL="1009651" lvl="1" indent="-457200">
              <a:lnSpc>
                <a:spcPct val="90000"/>
              </a:lnSpc>
              <a:spcBef>
                <a:spcPts val="560"/>
              </a:spcBef>
              <a:buFont typeface="Arial" panose="020B0604020202020204" pitchFamily="34" charset="0"/>
              <a:buChar char="•"/>
            </a:pPr>
            <a:r>
              <a:rPr lang="en-GB" sz="3200" dirty="0">
                <a:latin typeface="Calibri" panose="020F0502020204030204" pitchFamily="34" charset="0"/>
              </a:rPr>
              <a:t>Side-effects such as rashes &amp; stomach upsets</a:t>
            </a:r>
          </a:p>
          <a:p>
            <a:pPr marL="1009651" lvl="1" indent="-457200">
              <a:lnSpc>
                <a:spcPct val="90000"/>
              </a:lnSpc>
              <a:spcBef>
                <a:spcPts val="560"/>
              </a:spcBef>
              <a:buFont typeface="Arial" panose="020B0604020202020204" pitchFamily="34" charset="0"/>
              <a:buChar char="•"/>
            </a:pPr>
            <a:r>
              <a:rPr lang="en-GB" sz="3200" dirty="0" err="1">
                <a:latin typeface="Calibri" panose="020F0502020204030204" pitchFamily="34" charset="0"/>
              </a:rPr>
              <a:t>C.diff</a:t>
            </a:r>
            <a:r>
              <a:rPr lang="en-GB" sz="3200" dirty="0">
                <a:latin typeface="Calibri" panose="020F0502020204030204" pitchFamily="34" charset="0"/>
              </a:rPr>
              <a:t> diarrhoea which can be life-threatening</a:t>
            </a:r>
          </a:p>
          <a:p>
            <a:pPr marL="1009651" lvl="1" indent="-457200">
              <a:lnSpc>
                <a:spcPct val="90000"/>
              </a:lnSpc>
              <a:spcBef>
                <a:spcPts val="560"/>
              </a:spcBef>
              <a:buFont typeface="Arial" panose="020B0604020202020204" pitchFamily="34" charset="0"/>
              <a:buChar char="•"/>
            </a:pPr>
            <a:r>
              <a:rPr lang="en-GB" sz="3200" dirty="0">
                <a:latin typeface="Calibri" panose="020F0502020204030204" pitchFamily="34" charset="0"/>
              </a:rPr>
              <a:t>Antibiotic resistance</a:t>
            </a:r>
          </a:p>
          <a:p>
            <a:pPr marL="1409701" lvl="2" indent="-457200">
              <a:lnSpc>
                <a:spcPct val="90000"/>
              </a:lnSpc>
              <a:spcBef>
                <a:spcPts val="560"/>
              </a:spcBef>
            </a:pPr>
            <a:r>
              <a:rPr lang="en-GB" sz="2800" dirty="0">
                <a:latin typeface="Calibri" panose="020F0502020204030204" pitchFamily="34" charset="0"/>
              </a:rPr>
              <a:t>antibiotics won’t work when the person really does need them</a:t>
            </a:r>
          </a:p>
          <a:p>
            <a:endParaRPr lang="en-GB" dirty="0"/>
          </a:p>
        </p:txBody>
      </p:sp>
      <p:sp>
        <p:nvSpPr>
          <p:cNvPr id="4" name="Footer Placeholder 3">
            <a:extLst>
              <a:ext uri="{FF2B5EF4-FFF2-40B4-BE49-F238E27FC236}">
                <a16:creationId xmlns:a16="http://schemas.microsoft.com/office/drawing/2014/main" id="{AF8234C2-1294-4FE8-99C1-8B57200795ED}"/>
              </a:ext>
            </a:extLst>
          </p:cNvPr>
          <p:cNvSpPr>
            <a:spLocks noGrp="1"/>
          </p:cNvSpPr>
          <p:nvPr>
            <p:ph type="ftr" sz="quarter" idx="11"/>
          </p:nvPr>
        </p:nvSpPr>
        <p:spPr/>
        <p:txBody>
          <a:bodyPr/>
          <a:lstStyle/>
          <a:p>
            <a:endParaRPr lang="en-US" dirty="0"/>
          </a:p>
        </p:txBody>
      </p:sp>
      <p:pic>
        <p:nvPicPr>
          <p:cNvPr id="5" name="Picture 2">
            <a:extLst>
              <a:ext uri="{FF2B5EF4-FFF2-40B4-BE49-F238E27FC236}">
                <a16:creationId xmlns:a16="http://schemas.microsoft.com/office/drawing/2014/main" id="{C2AAE259-9E3B-4B8D-8542-78DF9913667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1520" y="23395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6915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224" y="620688"/>
            <a:ext cx="7886700" cy="1325563"/>
          </a:xfrm>
        </p:spPr>
        <p:txBody>
          <a:bodyPr/>
          <a:lstStyle/>
          <a:p>
            <a:r>
              <a:rPr lang="en-GB" b="0" dirty="0"/>
              <a:t>Antimicrobial Resistance</a:t>
            </a:r>
          </a:p>
        </p:txBody>
      </p:sp>
      <p:sp>
        <p:nvSpPr>
          <p:cNvPr id="3" name="Content Placeholder 2"/>
          <p:cNvSpPr>
            <a:spLocks noGrp="1"/>
          </p:cNvSpPr>
          <p:nvPr>
            <p:ph idx="1"/>
          </p:nvPr>
        </p:nvSpPr>
        <p:spPr>
          <a:xfrm>
            <a:off x="323528" y="1772816"/>
            <a:ext cx="8373616" cy="3989040"/>
          </a:xfrm>
        </p:spPr>
        <p:txBody>
          <a:bodyPr>
            <a:normAutofit/>
          </a:bodyPr>
          <a:lstStyle/>
          <a:p>
            <a:pPr marL="285750" indent="-285750">
              <a:buFont typeface="Arial" panose="020B0604020202020204" pitchFamily="34" charset="0"/>
              <a:buChar char="•"/>
            </a:pPr>
            <a:r>
              <a:rPr lang="en-GB" dirty="0"/>
              <a:t>Serious global threat</a:t>
            </a:r>
          </a:p>
          <a:p>
            <a:pPr marL="285750" indent="-285750">
              <a:buFont typeface="Arial" panose="020B0604020202020204" pitchFamily="34" charset="0"/>
              <a:buChar char="•"/>
            </a:pPr>
            <a:r>
              <a:rPr lang="en-GB" dirty="0"/>
              <a:t>Limited development of new antimicrobial agents</a:t>
            </a:r>
          </a:p>
          <a:p>
            <a:pPr marL="285750" indent="-285750">
              <a:buFont typeface="Arial" panose="020B0604020202020204" pitchFamily="34" charset="0"/>
              <a:buChar char="•"/>
            </a:pPr>
            <a:r>
              <a:rPr lang="en-GB" dirty="0"/>
              <a:t>Need to conserve the antimicrobials we have</a:t>
            </a:r>
          </a:p>
          <a:p>
            <a:pPr marL="285750" indent="-285750">
              <a:buFont typeface="Arial" panose="020B0604020202020204" pitchFamily="34" charset="0"/>
              <a:buChar char="•"/>
            </a:pPr>
            <a:r>
              <a:rPr lang="en-GB" dirty="0"/>
              <a:t>Need to act now to slow down development of resistance</a:t>
            </a:r>
          </a:p>
          <a:p>
            <a:pPr marL="285750" indent="-285750">
              <a:buFont typeface="Arial" panose="020B0604020202020204" pitchFamily="34" charset="0"/>
              <a:buChar char="•"/>
            </a:pPr>
            <a:endParaRPr lang="en-GB" sz="2000" dirty="0"/>
          </a:p>
        </p:txBody>
      </p:sp>
      <p:sp>
        <p:nvSpPr>
          <p:cNvPr id="4" name="Slide Number Placeholder 3"/>
          <p:cNvSpPr>
            <a:spLocks noGrp="1"/>
          </p:cNvSpPr>
          <p:nvPr>
            <p:ph type="sldNum" sz="quarter" idx="10"/>
          </p:nvPr>
        </p:nvSpPr>
        <p:spPr/>
        <p:txBody>
          <a:bodyPr/>
          <a:lstStyle/>
          <a:p>
            <a:pPr marL="531813"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itchFamily="84" charset="0"/>
                <a:ea typeface="ヒラギノ角ゴ Pro W3" pitchFamily="84" charset="-128"/>
              </a:rPr>
              <a:t>  </a:t>
            </a:r>
            <a:fld id="{2565FA6D-D4C8-4C4C-AC4B-3269734D34D8}" type="slidenum">
              <a:rPr kumimoji="0" lang="en-US" sz="1200" b="0" i="0" u="none" strike="noStrike" kern="1200" cap="none" spc="0" normalizeH="0" baseline="0" noProof="0" smtClean="0">
                <a:ln>
                  <a:noFill/>
                </a:ln>
                <a:solidFill>
                  <a:prstClr val="white"/>
                </a:solidFill>
                <a:effectLst/>
                <a:uLnTx/>
                <a:uFillTx/>
                <a:latin typeface="Arial" pitchFamily="84" charset="0"/>
                <a:ea typeface="ヒラギノ角ゴ Pro W3" pitchFamily="84" charset="-128"/>
              </a:rPr>
              <a:pPr marL="531813" marR="0" lvl="0" indent="0" algn="l"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prstClr val="white"/>
              </a:solidFill>
              <a:effectLst/>
              <a:uLnTx/>
              <a:uFillTx/>
              <a:latin typeface="Arial" pitchFamily="84" charset="0"/>
              <a:ea typeface="ヒラギノ角ゴ Pro W3" pitchFamily="84" charset="-128"/>
            </a:endParaRPr>
          </a:p>
        </p:txBody>
      </p:sp>
      <p:pic>
        <p:nvPicPr>
          <p:cNvPr id="2050" name="Picture 2" descr="C:\Users\Sarah.Mantle\Pictures\we need yo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5118189"/>
            <a:ext cx="3024335" cy="1665362"/>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D9450DC3-6C45-423F-A591-57680F2387F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675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979512"/>
          </a:xfrm>
        </p:spPr>
        <p:txBody>
          <a:bodyPr/>
          <a:lstStyle/>
          <a:p>
            <a:r>
              <a:rPr lang="en-GB" b="0" dirty="0"/>
              <a:t>Antibiotic Resistance</a:t>
            </a:r>
          </a:p>
        </p:txBody>
      </p:sp>
      <p:sp>
        <p:nvSpPr>
          <p:cNvPr id="3" name="Content Placeholder 2"/>
          <p:cNvSpPr>
            <a:spLocks noGrp="1"/>
          </p:cNvSpPr>
          <p:nvPr>
            <p:ph idx="1"/>
          </p:nvPr>
        </p:nvSpPr>
        <p:spPr>
          <a:xfrm>
            <a:off x="0" y="1556792"/>
            <a:ext cx="9144000" cy="5301208"/>
          </a:xfrm>
        </p:spPr>
        <p:txBody>
          <a:bodyPr>
            <a:noAutofit/>
          </a:bodyPr>
          <a:lstStyle/>
          <a:p>
            <a:r>
              <a:rPr lang="en-GB" sz="2400" dirty="0"/>
              <a:t>Antimicrobial resistance is estimated to cause at least 700,000 deaths around the world each year</a:t>
            </a:r>
          </a:p>
          <a:p>
            <a:pPr marL="0" indent="0">
              <a:buNone/>
            </a:pPr>
            <a:r>
              <a:rPr lang="en-GB" sz="2400" dirty="0"/>
              <a:t> </a:t>
            </a:r>
          </a:p>
          <a:p>
            <a:r>
              <a:rPr lang="en-GB" sz="2400" dirty="0"/>
              <a:t>Predicted to rise to 10 million, alongside a cumulative cost of $100 trillion, by 2050 if no action is taken. </a:t>
            </a:r>
          </a:p>
          <a:p>
            <a:endParaRPr lang="en-GB" sz="2400" dirty="0"/>
          </a:p>
          <a:p>
            <a:pPr lvl="0"/>
            <a:r>
              <a:rPr lang="en-GB" sz="2400" dirty="0"/>
              <a:t>In the western world, UTI is the second most common reason to prescribe antibiotics (Schollun &amp; Walker, 2012). </a:t>
            </a:r>
          </a:p>
          <a:p>
            <a:pPr lvl="0"/>
            <a:endParaRPr lang="en-GB" sz="2400" dirty="0"/>
          </a:p>
          <a:p>
            <a:r>
              <a:rPr lang="en-GB" sz="2400" dirty="0"/>
              <a:t>In 2018, one in three (34%) urine samples analysed in the UK were resistant to trimethoprim antibiotic, compared to 29.1% in 2015.</a:t>
            </a:r>
            <a:endParaRPr lang="en-GB" sz="2400" dirty="0">
              <a:solidFill>
                <a:schemeClr val="tx2">
                  <a:lumMod val="75000"/>
                </a:schemeClr>
              </a:solidFill>
            </a:endParaRPr>
          </a:p>
        </p:txBody>
      </p:sp>
      <p:pic>
        <p:nvPicPr>
          <p:cNvPr id="4" name="Picture 2">
            <a:extLst>
              <a:ext uri="{FF2B5EF4-FFF2-40B4-BE49-F238E27FC236}">
                <a16:creationId xmlns:a16="http://schemas.microsoft.com/office/drawing/2014/main" id="{D44F9E94-B72D-4D50-8A97-59E8CED17B4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8183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C5E45-1A80-4BF7-9012-2FD3EC950413}"/>
              </a:ext>
            </a:extLst>
          </p:cNvPr>
          <p:cNvSpPr>
            <a:spLocks noGrp="1"/>
          </p:cNvSpPr>
          <p:nvPr>
            <p:ph type="title"/>
          </p:nvPr>
        </p:nvSpPr>
        <p:spPr>
          <a:xfrm>
            <a:off x="628650" y="365126"/>
            <a:ext cx="7886700" cy="2631826"/>
          </a:xfrm>
        </p:spPr>
        <p:txBody>
          <a:bodyPr/>
          <a:lstStyle/>
          <a:p>
            <a:r>
              <a:rPr lang="en-GB" b="0" dirty="0">
                <a:solidFill>
                  <a:srgbClr val="009999"/>
                </a:solidFill>
              </a:rPr>
              <a:t>Chest Infection</a:t>
            </a:r>
            <a:br>
              <a:rPr lang="en-GB" b="0" dirty="0">
                <a:solidFill>
                  <a:srgbClr val="009999"/>
                </a:solidFill>
              </a:rPr>
            </a:br>
            <a:endParaRPr lang="en-GB" b="0" dirty="0"/>
          </a:p>
        </p:txBody>
      </p:sp>
      <p:sp>
        <p:nvSpPr>
          <p:cNvPr id="3" name="Content Placeholder 2">
            <a:extLst>
              <a:ext uri="{FF2B5EF4-FFF2-40B4-BE49-F238E27FC236}">
                <a16:creationId xmlns:a16="http://schemas.microsoft.com/office/drawing/2014/main" id="{8D2C7DAD-8644-4A2C-8837-A78000712134}"/>
              </a:ext>
            </a:extLst>
          </p:cNvPr>
          <p:cNvSpPr>
            <a:spLocks noGrp="1"/>
          </p:cNvSpPr>
          <p:nvPr>
            <p:ph idx="1"/>
          </p:nvPr>
        </p:nvSpPr>
        <p:spPr>
          <a:xfrm>
            <a:off x="0" y="1916832"/>
            <a:ext cx="9144000" cy="3816424"/>
          </a:xfrm>
        </p:spPr>
        <p:txBody>
          <a:bodyPr>
            <a:normAutofit/>
          </a:bodyPr>
          <a:lstStyle/>
          <a:p>
            <a:pPr marL="0" lvl="0" indent="0">
              <a:buNone/>
            </a:pPr>
            <a:r>
              <a:rPr lang="en-GB" dirty="0"/>
              <a:t>Can be viral or bacterial infection. </a:t>
            </a:r>
          </a:p>
          <a:p>
            <a:pPr lvl="0"/>
            <a:r>
              <a:rPr lang="en-GB" dirty="0"/>
              <a:t>Usually spread by sneezing and coughing. </a:t>
            </a:r>
          </a:p>
          <a:p>
            <a:pPr lvl="0"/>
            <a:r>
              <a:rPr lang="en-GB" dirty="0"/>
              <a:t>Launches droplets into the air which are inhaled by others. </a:t>
            </a:r>
          </a:p>
          <a:p>
            <a:pPr lvl="0"/>
            <a:r>
              <a:rPr lang="en-GB" dirty="0"/>
              <a:t>Also  spread by poor hand hygiene practices resulting in cross contamination</a:t>
            </a:r>
          </a:p>
          <a:p>
            <a:pPr lvl="0"/>
            <a:endParaRPr lang="en-GB" dirty="0"/>
          </a:p>
          <a:p>
            <a:endParaRPr lang="en-GB" dirty="0"/>
          </a:p>
        </p:txBody>
      </p:sp>
      <p:pic>
        <p:nvPicPr>
          <p:cNvPr id="5" name="Picture 2">
            <a:extLst>
              <a:ext uri="{FF2B5EF4-FFF2-40B4-BE49-F238E27FC236}">
                <a16:creationId xmlns:a16="http://schemas.microsoft.com/office/drawing/2014/main" id="{6DBC480F-BBC0-479B-A780-F2BD3B20291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1520" y="260648"/>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131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C5E45-1A80-4BF7-9012-2FD3EC950413}"/>
              </a:ext>
            </a:extLst>
          </p:cNvPr>
          <p:cNvSpPr>
            <a:spLocks noGrp="1"/>
          </p:cNvSpPr>
          <p:nvPr>
            <p:ph type="title"/>
          </p:nvPr>
        </p:nvSpPr>
        <p:spPr>
          <a:xfrm>
            <a:off x="628650" y="5085184"/>
            <a:ext cx="7886700" cy="2271786"/>
          </a:xfrm>
        </p:spPr>
        <p:txBody>
          <a:bodyPr/>
          <a:lstStyle/>
          <a:p>
            <a:r>
              <a:rPr lang="en-GB" sz="3600" b="0" dirty="0"/>
              <a:t>Who is at risk of developing a chest Infection?</a:t>
            </a:r>
          </a:p>
        </p:txBody>
      </p:sp>
      <p:sp>
        <p:nvSpPr>
          <p:cNvPr id="3" name="Content Placeholder 2">
            <a:extLst>
              <a:ext uri="{FF2B5EF4-FFF2-40B4-BE49-F238E27FC236}">
                <a16:creationId xmlns:a16="http://schemas.microsoft.com/office/drawing/2014/main" id="{8D2C7DAD-8644-4A2C-8837-A78000712134}"/>
              </a:ext>
            </a:extLst>
          </p:cNvPr>
          <p:cNvSpPr>
            <a:spLocks noGrp="1"/>
          </p:cNvSpPr>
          <p:nvPr>
            <p:ph idx="1"/>
          </p:nvPr>
        </p:nvSpPr>
        <p:spPr>
          <a:xfrm>
            <a:off x="395536" y="1340768"/>
            <a:ext cx="8568952" cy="4248472"/>
          </a:xfrm>
        </p:spPr>
        <p:txBody>
          <a:bodyPr>
            <a:normAutofit/>
          </a:bodyPr>
          <a:lstStyle/>
          <a:p>
            <a:pPr marL="0" lvl="0" indent="0">
              <a:buNone/>
            </a:pPr>
            <a:r>
              <a:rPr lang="en-GB" dirty="0"/>
              <a:t>Elderly people </a:t>
            </a:r>
          </a:p>
          <a:p>
            <a:pPr lvl="0"/>
            <a:r>
              <a:rPr lang="en-GB" dirty="0"/>
              <a:t>Diabetics</a:t>
            </a:r>
          </a:p>
          <a:p>
            <a:pPr lvl="0"/>
            <a:r>
              <a:rPr lang="en-GB" dirty="0"/>
              <a:t>Heart Failure</a:t>
            </a:r>
          </a:p>
          <a:p>
            <a:pPr lvl="0"/>
            <a:r>
              <a:rPr lang="en-GB" dirty="0"/>
              <a:t>Asthma/COPD </a:t>
            </a:r>
          </a:p>
          <a:p>
            <a:pPr lvl="0"/>
            <a:r>
              <a:rPr lang="en-GB" dirty="0"/>
              <a:t>Compromised immune system</a:t>
            </a:r>
          </a:p>
          <a:p>
            <a:pPr lvl="0"/>
            <a:endParaRPr lang="en-GB" dirty="0"/>
          </a:p>
          <a:p>
            <a:pPr lvl="0"/>
            <a:r>
              <a:rPr lang="en-GB" dirty="0"/>
              <a:t>Those with a poor or unsafe swallow</a:t>
            </a:r>
          </a:p>
          <a:p>
            <a:endParaRPr lang="en-GB" dirty="0"/>
          </a:p>
        </p:txBody>
      </p:sp>
      <p:pic>
        <p:nvPicPr>
          <p:cNvPr id="5" name="Picture 2">
            <a:extLst>
              <a:ext uri="{FF2B5EF4-FFF2-40B4-BE49-F238E27FC236}">
                <a16:creationId xmlns:a16="http://schemas.microsoft.com/office/drawing/2014/main" id="{6DBC480F-BBC0-479B-A780-F2BD3B20291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1520" y="346498"/>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052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5993-9506-4AED-8AAC-775D9396285D}"/>
              </a:ext>
            </a:extLst>
          </p:cNvPr>
          <p:cNvSpPr>
            <a:spLocks noGrp="1"/>
          </p:cNvSpPr>
          <p:nvPr>
            <p:ph type="title"/>
          </p:nvPr>
        </p:nvSpPr>
        <p:spPr>
          <a:xfrm>
            <a:off x="628650" y="5251362"/>
            <a:ext cx="7886700" cy="2520280"/>
          </a:xfrm>
        </p:spPr>
        <p:txBody>
          <a:bodyPr/>
          <a:lstStyle/>
          <a:p>
            <a:r>
              <a:rPr lang="en-GB" sz="3600" b="0" dirty="0">
                <a:solidFill>
                  <a:srgbClr val="009999"/>
                </a:solidFill>
              </a:rPr>
              <a:t>Signs and symptoms of a </a:t>
            </a:r>
            <a:br>
              <a:rPr lang="en-GB" sz="3600" b="0" dirty="0">
                <a:solidFill>
                  <a:srgbClr val="009999"/>
                </a:solidFill>
              </a:rPr>
            </a:br>
            <a:r>
              <a:rPr lang="en-GB" sz="3600" b="0" dirty="0">
                <a:solidFill>
                  <a:srgbClr val="009999"/>
                </a:solidFill>
              </a:rPr>
              <a:t>Chest Infection</a:t>
            </a:r>
            <a:br>
              <a:rPr lang="en-GB" dirty="0">
                <a:solidFill>
                  <a:srgbClr val="009999"/>
                </a:solidFill>
              </a:rPr>
            </a:br>
            <a:endParaRPr lang="en-GB" dirty="0"/>
          </a:p>
        </p:txBody>
      </p:sp>
      <p:sp>
        <p:nvSpPr>
          <p:cNvPr id="3" name="Content Placeholder 2">
            <a:extLst>
              <a:ext uri="{FF2B5EF4-FFF2-40B4-BE49-F238E27FC236}">
                <a16:creationId xmlns:a16="http://schemas.microsoft.com/office/drawing/2014/main" id="{9A6C4EA6-1AE6-4B9D-B390-86BF9C9929A4}"/>
              </a:ext>
            </a:extLst>
          </p:cNvPr>
          <p:cNvSpPr>
            <a:spLocks noGrp="1"/>
          </p:cNvSpPr>
          <p:nvPr>
            <p:ph idx="1"/>
          </p:nvPr>
        </p:nvSpPr>
        <p:spPr>
          <a:xfrm>
            <a:off x="0" y="1340769"/>
            <a:ext cx="9144000" cy="4248472"/>
          </a:xfrm>
        </p:spPr>
        <p:txBody>
          <a:bodyPr numCol="2">
            <a:normAutofit fontScale="92500" lnSpcReduction="10000"/>
          </a:bodyPr>
          <a:lstStyle/>
          <a:p>
            <a:pPr lvl="1">
              <a:buFont typeface="Arial" panose="020B0604020202020204" pitchFamily="34" charset="0"/>
              <a:buChar char="•"/>
            </a:pPr>
            <a:r>
              <a:rPr lang="en-GB" sz="3200" dirty="0"/>
              <a:t>Persistent cough</a:t>
            </a:r>
          </a:p>
          <a:p>
            <a:pPr lvl="1">
              <a:buFont typeface="Arial" panose="020B0604020202020204" pitchFamily="34" charset="0"/>
              <a:buChar char="•"/>
            </a:pPr>
            <a:r>
              <a:rPr lang="en-GB" sz="3200" dirty="0"/>
              <a:t>Yellow or green sputum</a:t>
            </a:r>
          </a:p>
          <a:p>
            <a:pPr lvl="1">
              <a:buFont typeface="Arial" panose="020B0604020202020204" pitchFamily="34" charset="0"/>
              <a:buChar char="•"/>
            </a:pPr>
            <a:r>
              <a:rPr lang="en-GB" sz="3200" dirty="0"/>
              <a:t>Breathlessness - rapid and shallow breathing</a:t>
            </a:r>
          </a:p>
          <a:p>
            <a:pPr lvl="1">
              <a:buFont typeface="Arial" panose="020B0604020202020204" pitchFamily="34" charset="0"/>
              <a:buChar char="•"/>
            </a:pPr>
            <a:r>
              <a:rPr lang="en-GB" sz="3200" dirty="0"/>
              <a:t>Wheezing</a:t>
            </a:r>
          </a:p>
          <a:p>
            <a:pPr lvl="1">
              <a:buFont typeface="Arial" panose="020B0604020202020204" pitchFamily="34" charset="0"/>
              <a:buChar char="•"/>
            </a:pPr>
            <a:r>
              <a:rPr lang="en-GB" sz="3200" dirty="0"/>
              <a:t>Increased heart beat/pulse</a:t>
            </a:r>
          </a:p>
          <a:p>
            <a:pPr lvl="1">
              <a:buFont typeface="Arial" panose="020B0604020202020204" pitchFamily="34" charset="0"/>
              <a:buChar char="•"/>
            </a:pPr>
            <a:r>
              <a:rPr lang="en-GB" sz="3500" dirty="0"/>
              <a:t>Chest pain</a:t>
            </a:r>
          </a:p>
          <a:p>
            <a:pPr lvl="1">
              <a:buFont typeface="Arial" panose="020B0604020202020204" pitchFamily="34" charset="0"/>
              <a:buChar char="•"/>
            </a:pPr>
            <a:r>
              <a:rPr lang="en-GB" sz="3500" dirty="0"/>
              <a:t>Confused and disorientated</a:t>
            </a:r>
          </a:p>
          <a:p>
            <a:pPr lvl="1">
              <a:buFont typeface="Arial" panose="020B0604020202020204" pitchFamily="34" charset="0"/>
              <a:buChar char="•"/>
            </a:pPr>
            <a:r>
              <a:rPr lang="en-GB" sz="3500" dirty="0"/>
              <a:t>Reduced mobility</a:t>
            </a:r>
          </a:p>
          <a:p>
            <a:pPr lvl="1">
              <a:buFont typeface="Arial" panose="020B0604020202020204" pitchFamily="34" charset="0"/>
              <a:buChar char="•"/>
            </a:pPr>
            <a:r>
              <a:rPr lang="en-GB" sz="3500" dirty="0"/>
              <a:t>Fatigue</a:t>
            </a:r>
          </a:p>
          <a:p>
            <a:pPr lvl="1">
              <a:buFont typeface="Arial" panose="020B0604020202020204" pitchFamily="34" charset="0"/>
              <a:buChar char="•"/>
            </a:pPr>
            <a:r>
              <a:rPr lang="en-GB" sz="3500" dirty="0"/>
              <a:t>Loss of appetite</a:t>
            </a:r>
          </a:p>
          <a:p>
            <a:pPr lvl="1">
              <a:buFont typeface="Arial" panose="020B0604020202020204" pitchFamily="34" charset="0"/>
              <a:buChar char="•"/>
            </a:pPr>
            <a:r>
              <a:rPr lang="en-GB" sz="3500" dirty="0"/>
              <a:t>Raised temperature</a:t>
            </a:r>
          </a:p>
          <a:p>
            <a:endParaRPr lang="en-GB" dirty="0"/>
          </a:p>
        </p:txBody>
      </p:sp>
      <p:pic>
        <p:nvPicPr>
          <p:cNvPr id="5" name="Picture 2">
            <a:extLst>
              <a:ext uri="{FF2B5EF4-FFF2-40B4-BE49-F238E27FC236}">
                <a16:creationId xmlns:a16="http://schemas.microsoft.com/office/drawing/2014/main" id="{A4BDC53F-1EB0-4778-BEB4-6908C092E71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1520" y="346498"/>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180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23802-850D-489A-B562-F4FB0ECE15BE}"/>
              </a:ext>
            </a:extLst>
          </p:cNvPr>
          <p:cNvSpPr>
            <a:spLocks noGrp="1"/>
          </p:cNvSpPr>
          <p:nvPr>
            <p:ph type="title"/>
          </p:nvPr>
        </p:nvSpPr>
        <p:spPr>
          <a:xfrm>
            <a:off x="467544" y="5589240"/>
            <a:ext cx="8284260" cy="2016224"/>
          </a:xfrm>
        </p:spPr>
        <p:txBody>
          <a:bodyPr/>
          <a:lstStyle/>
          <a:p>
            <a:r>
              <a:rPr lang="en-GB" sz="3600" b="0" dirty="0">
                <a:solidFill>
                  <a:srgbClr val="009999"/>
                </a:solidFill>
              </a:rPr>
              <a:t>Supporting your resident </a:t>
            </a:r>
            <a:br>
              <a:rPr lang="en-GB" sz="3600" b="0" dirty="0">
                <a:solidFill>
                  <a:srgbClr val="009999"/>
                </a:solidFill>
              </a:rPr>
            </a:br>
            <a:r>
              <a:rPr lang="en-GB" sz="3600" b="0" dirty="0">
                <a:solidFill>
                  <a:srgbClr val="009999"/>
                </a:solidFill>
              </a:rPr>
              <a:t>with a chest infection</a:t>
            </a:r>
            <a:br>
              <a:rPr lang="en-GB" dirty="0">
                <a:solidFill>
                  <a:srgbClr val="009999"/>
                </a:solidFill>
              </a:rPr>
            </a:br>
            <a:endParaRPr lang="en-GB" dirty="0"/>
          </a:p>
        </p:txBody>
      </p:sp>
      <p:sp>
        <p:nvSpPr>
          <p:cNvPr id="3" name="Content Placeholder 2">
            <a:extLst>
              <a:ext uri="{FF2B5EF4-FFF2-40B4-BE49-F238E27FC236}">
                <a16:creationId xmlns:a16="http://schemas.microsoft.com/office/drawing/2014/main" id="{61EF0CBC-AED5-4FD0-8DCB-8FA2CA49D3BB}"/>
              </a:ext>
            </a:extLst>
          </p:cNvPr>
          <p:cNvSpPr>
            <a:spLocks noGrp="1"/>
          </p:cNvSpPr>
          <p:nvPr>
            <p:ph idx="1"/>
          </p:nvPr>
        </p:nvSpPr>
        <p:spPr>
          <a:xfrm>
            <a:off x="0" y="1268760"/>
            <a:ext cx="9144000" cy="4464496"/>
          </a:xfrm>
        </p:spPr>
        <p:txBody>
          <a:bodyPr>
            <a:normAutofit lnSpcReduction="10000"/>
          </a:bodyPr>
          <a:lstStyle/>
          <a:p>
            <a:pPr lvl="0"/>
            <a:r>
              <a:rPr lang="en-GB" dirty="0"/>
              <a:t>Encourage plenty of rest</a:t>
            </a:r>
          </a:p>
          <a:p>
            <a:pPr lvl="0"/>
            <a:r>
              <a:rPr lang="en-GB" dirty="0"/>
              <a:t>Encourage plenty of fluids</a:t>
            </a:r>
          </a:p>
          <a:p>
            <a:pPr lvl="0"/>
            <a:r>
              <a:rPr lang="en-GB" dirty="0"/>
              <a:t>Treat fever, headaches, aches and pains with paracetamol if tolerated</a:t>
            </a:r>
          </a:p>
          <a:p>
            <a:pPr lvl="0"/>
            <a:r>
              <a:rPr lang="en-GB" dirty="0"/>
              <a:t>Raising pillows to assist with breathing/rest</a:t>
            </a:r>
          </a:p>
          <a:p>
            <a:pPr lvl="0"/>
            <a:r>
              <a:rPr lang="en-GB" dirty="0"/>
              <a:t>Deep breathing and coughing exercises.</a:t>
            </a:r>
          </a:p>
          <a:p>
            <a:pPr lvl="0"/>
            <a:r>
              <a:rPr lang="en-GB" dirty="0"/>
              <a:t>Contact GP for review </a:t>
            </a:r>
          </a:p>
          <a:p>
            <a:pPr lvl="0"/>
            <a:r>
              <a:rPr lang="en-GB" dirty="0"/>
              <a:t>Document all care/findings</a:t>
            </a:r>
          </a:p>
          <a:p>
            <a:endParaRPr lang="en-GB" dirty="0"/>
          </a:p>
        </p:txBody>
      </p:sp>
      <p:pic>
        <p:nvPicPr>
          <p:cNvPr id="5" name="Picture 2">
            <a:extLst>
              <a:ext uri="{FF2B5EF4-FFF2-40B4-BE49-F238E27FC236}">
                <a16:creationId xmlns:a16="http://schemas.microsoft.com/office/drawing/2014/main" id="{3C3296FF-451B-46D3-8B2C-491BEC314E28}"/>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1520" y="18864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118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7886700" cy="1325563"/>
          </a:xfrm>
        </p:spPr>
        <p:txBody>
          <a:bodyPr/>
          <a:lstStyle/>
          <a:p>
            <a:r>
              <a:rPr lang="en-GB" b="0" dirty="0"/>
              <a:t>Skin and soft tissue infections</a:t>
            </a:r>
          </a:p>
        </p:txBody>
      </p:sp>
      <p:sp>
        <p:nvSpPr>
          <p:cNvPr id="3" name="Content Placeholder 2"/>
          <p:cNvSpPr>
            <a:spLocks noGrp="1"/>
          </p:cNvSpPr>
          <p:nvPr>
            <p:ph idx="1"/>
          </p:nvPr>
        </p:nvSpPr>
        <p:spPr>
          <a:xfrm>
            <a:off x="251521" y="1682110"/>
            <a:ext cx="8609686" cy="3835122"/>
          </a:xfrm>
        </p:spPr>
        <p:txBody>
          <a:bodyPr>
            <a:normAutofit/>
          </a:bodyPr>
          <a:lstStyle/>
          <a:p>
            <a:pPr marL="0" indent="0">
              <a:buNone/>
            </a:pPr>
            <a:r>
              <a:rPr lang="en-GB" dirty="0"/>
              <a:t>Quite common in elderly people</a:t>
            </a:r>
          </a:p>
          <a:p>
            <a:r>
              <a:rPr lang="en-GB" dirty="0"/>
              <a:t>Causes </a:t>
            </a:r>
          </a:p>
          <a:p>
            <a:pPr lvl="1">
              <a:buFont typeface="Arial" panose="020B0604020202020204" pitchFamily="34" charset="0"/>
              <a:buChar char="•"/>
            </a:pPr>
            <a:r>
              <a:rPr lang="en-GB" dirty="0"/>
              <a:t>Group A streptococcus (GAS)</a:t>
            </a:r>
          </a:p>
        </p:txBody>
      </p:sp>
      <p:pic>
        <p:nvPicPr>
          <p:cNvPr id="4" name="Picture 2">
            <a:extLst>
              <a:ext uri="{FF2B5EF4-FFF2-40B4-BE49-F238E27FC236}">
                <a16:creationId xmlns:a16="http://schemas.microsoft.com/office/drawing/2014/main" id="{69FDA64F-41A7-4753-B07B-EE9D946C6E4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1520" y="346498"/>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2DFC26DF-DCEF-4EE9-83CA-540052704A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8591" y="4402165"/>
            <a:ext cx="3338361" cy="2221527"/>
          </a:xfrm>
          <a:prstGeom prst="rect">
            <a:avLst/>
          </a:prstGeom>
        </p:spPr>
      </p:pic>
      <p:sp>
        <p:nvSpPr>
          <p:cNvPr id="7" name="TextBox 6">
            <a:extLst>
              <a:ext uri="{FF2B5EF4-FFF2-40B4-BE49-F238E27FC236}">
                <a16:creationId xmlns:a16="http://schemas.microsoft.com/office/drawing/2014/main" id="{D130E26F-F13D-4FC6-B1A0-AB9D1F8D8378}"/>
              </a:ext>
            </a:extLst>
          </p:cNvPr>
          <p:cNvSpPr txBox="1"/>
          <p:nvPr/>
        </p:nvSpPr>
        <p:spPr>
          <a:xfrm>
            <a:off x="3841576" y="4932457"/>
            <a:ext cx="2154064" cy="584775"/>
          </a:xfrm>
          <a:prstGeom prst="rect">
            <a:avLst/>
          </a:prstGeom>
          <a:noFill/>
        </p:spPr>
        <p:txBody>
          <a:bodyPr wrap="square" rtlCol="0">
            <a:spAutoFit/>
          </a:bodyPr>
          <a:lstStyle/>
          <a:p>
            <a:r>
              <a:rPr lang="en-US" sz="3200" dirty="0">
                <a:solidFill>
                  <a:srgbClr val="FF0000"/>
                </a:solidFill>
              </a:rPr>
              <a:t>Impetigo</a:t>
            </a:r>
            <a:endParaRPr lang="en-GB" sz="3200" dirty="0">
              <a:solidFill>
                <a:srgbClr val="FF0000"/>
              </a:solidFill>
            </a:endParaRPr>
          </a:p>
        </p:txBody>
      </p:sp>
      <p:pic>
        <p:nvPicPr>
          <p:cNvPr id="9" name="Picture 8">
            <a:extLst>
              <a:ext uri="{FF2B5EF4-FFF2-40B4-BE49-F238E27FC236}">
                <a16:creationId xmlns:a16="http://schemas.microsoft.com/office/drawing/2014/main" id="{2992DDF5-9687-469C-A67E-123D3A70DB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9405" y="1682110"/>
            <a:ext cx="2443075" cy="2443075"/>
          </a:xfrm>
          <a:prstGeom prst="rect">
            <a:avLst/>
          </a:prstGeom>
        </p:spPr>
      </p:pic>
      <p:pic>
        <p:nvPicPr>
          <p:cNvPr id="11" name="Picture 10">
            <a:extLst>
              <a:ext uri="{FF2B5EF4-FFF2-40B4-BE49-F238E27FC236}">
                <a16:creationId xmlns:a16="http://schemas.microsoft.com/office/drawing/2014/main" id="{0FE5947E-39CC-4B38-A421-EC7CFAA49B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520" y="4402165"/>
            <a:ext cx="3384376" cy="2221527"/>
          </a:xfrm>
          <a:prstGeom prst="rect">
            <a:avLst/>
          </a:prstGeom>
        </p:spPr>
      </p:pic>
      <p:sp>
        <p:nvSpPr>
          <p:cNvPr id="12" name="TextBox 11">
            <a:extLst>
              <a:ext uri="{FF2B5EF4-FFF2-40B4-BE49-F238E27FC236}">
                <a16:creationId xmlns:a16="http://schemas.microsoft.com/office/drawing/2014/main" id="{59E9151F-6CF0-42D8-8D31-E1D33C996649}"/>
              </a:ext>
            </a:extLst>
          </p:cNvPr>
          <p:cNvSpPr txBox="1"/>
          <p:nvPr/>
        </p:nvSpPr>
        <p:spPr>
          <a:xfrm>
            <a:off x="4828942" y="3429000"/>
            <a:ext cx="2143125" cy="584775"/>
          </a:xfrm>
          <a:prstGeom prst="rect">
            <a:avLst/>
          </a:prstGeom>
          <a:noFill/>
        </p:spPr>
        <p:txBody>
          <a:bodyPr wrap="square" rtlCol="0">
            <a:spAutoFit/>
          </a:bodyPr>
          <a:lstStyle/>
          <a:p>
            <a:pPr lvl="1"/>
            <a:r>
              <a:rPr lang="en-GB" sz="3200" dirty="0">
                <a:solidFill>
                  <a:srgbClr val="FF0000"/>
                </a:solidFill>
              </a:rPr>
              <a:t>Scabies</a:t>
            </a:r>
          </a:p>
        </p:txBody>
      </p:sp>
      <p:sp>
        <p:nvSpPr>
          <p:cNvPr id="13" name="TextBox 12">
            <a:extLst>
              <a:ext uri="{FF2B5EF4-FFF2-40B4-BE49-F238E27FC236}">
                <a16:creationId xmlns:a16="http://schemas.microsoft.com/office/drawing/2014/main" id="{2B2C42DD-DBDE-48EC-A415-29E1B85DB598}"/>
              </a:ext>
            </a:extLst>
          </p:cNvPr>
          <p:cNvSpPr txBox="1"/>
          <p:nvPr/>
        </p:nvSpPr>
        <p:spPr>
          <a:xfrm>
            <a:off x="423485" y="3621133"/>
            <a:ext cx="2599877" cy="584775"/>
          </a:xfrm>
          <a:prstGeom prst="rect">
            <a:avLst/>
          </a:prstGeom>
          <a:noFill/>
        </p:spPr>
        <p:txBody>
          <a:bodyPr wrap="square" rtlCol="0">
            <a:spAutoFit/>
          </a:bodyPr>
          <a:lstStyle/>
          <a:p>
            <a:pPr lvl="1"/>
            <a:r>
              <a:rPr lang="en-GB" sz="3200" dirty="0">
                <a:solidFill>
                  <a:srgbClr val="FF0000"/>
                </a:solidFill>
              </a:rPr>
              <a:t>Shingles</a:t>
            </a:r>
          </a:p>
        </p:txBody>
      </p:sp>
    </p:spTree>
    <p:extLst>
      <p:ext uri="{BB962C8B-B14F-4D97-AF65-F5344CB8AC3E}">
        <p14:creationId xmlns:p14="http://schemas.microsoft.com/office/powerpoint/2010/main" val="1908545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096" y="5815347"/>
            <a:ext cx="7886700" cy="853977"/>
          </a:xfrm>
        </p:spPr>
        <p:txBody>
          <a:bodyPr/>
          <a:lstStyle/>
          <a:p>
            <a:r>
              <a:rPr lang="en-GB" dirty="0"/>
              <a:t>Shingles infection</a:t>
            </a:r>
          </a:p>
        </p:txBody>
      </p:sp>
      <p:sp>
        <p:nvSpPr>
          <p:cNvPr id="3" name="Content Placeholder 2"/>
          <p:cNvSpPr>
            <a:spLocks noGrp="1"/>
          </p:cNvSpPr>
          <p:nvPr>
            <p:ph idx="1"/>
          </p:nvPr>
        </p:nvSpPr>
        <p:spPr>
          <a:xfrm>
            <a:off x="0" y="1124744"/>
            <a:ext cx="6012160" cy="4464496"/>
          </a:xfrm>
        </p:spPr>
        <p:txBody>
          <a:bodyPr>
            <a:normAutofit fontScale="62500" lnSpcReduction="20000"/>
          </a:bodyPr>
          <a:lstStyle/>
          <a:p>
            <a:r>
              <a:rPr lang="en-GB" dirty="0"/>
              <a:t>of a nerve and surrounding skin</a:t>
            </a:r>
          </a:p>
          <a:p>
            <a:pPr marL="0" indent="0">
              <a:buNone/>
            </a:pPr>
            <a:endParaRPr lang="en-GB" dirty="0"/>
          </a:p>
          <a:p>
            <a:r>
              <a:rPr lang="en-GB" dirty="0"/>
              <a:t>caused by the </a:t>
            </a:r>
          </a:p>
          <a:p>
            <a:pPr lvl="1"/>
            <a:r>
              <a:rPr lang="en-GB" dirty="0"/>
              <a:t>herpes varicella-zoster virus, also causes chickenpox.</a:t>
            </a:r>
          </a:p>
          <a:p>
            <a:endParaRPr lang="en-GB" dirty="0"/>
          </a:p>
          <a:p>
            <a:r>
              <a:rPr lang="en-GB" dirty="0"/>
              <a:t>Following chickenpox infection, virus can lie dormant in the nervous tissue but may reappear as shingles. </a:t>
            </a:r>
          </a:p>
          <a:p>
            <a:endParaRPr lang="en-GB" dirty="0"/>
          </a:p>
          <a:p>
            <a:r>
              <a:rPr lang="en-GB" dirty="0"/>
              <a:t>It is possible to have shingles more than once.</a:t>
            </a:r>
          </a:p>
          <a:p>
            <a:endParaRPr lang="en-GB" dirty="0"/>
          </a:p>
          <a:p>
            <a:r>
              <a:rPr lang="en-GB" dirty="0"/>
              <a:t>A shingles vaccination programme</a:t>
            </a:r>
          </a:p>
          <a:p>
            <a:pPr marL="0" indent="0">
              <a:buNone/>
            </a:pPr>
            <a:r>
              <a:rPr lang="en-GB" dirty="0"/>
              <a:t>    in September 2013. </a:t>
            </a:r>
          </a:p>
        </p:txBody>
      </p:sp>
      <p:pic>
        <p:nvPicPr>
          <p:cNvPr id="5" name="Picture 4"/>
          <p:cNvPicPr/>
          <p:nvPr/>
        </p:nvPicPr>
        <p:blipFill rotWithShape="1">
          <a:blip r:embed="rId3"/>
          <a:srcRect l="33001" t="11222" r="33887" b="5500"/>
          <a:stretch/>
        </p:blipFill>
        <p:spPr bwMode="auto">
          <a:xfrm>
            <a:off x="6012160" y="1672208"/>
            <a:ext cx="2880320" cy="3917032"/>
          </a:xfrm>
          <a:prstGeom prst="rect">
            <a:avLst/>
          </a:prstGeom>
          <a:ln>
            <a:noFill/>
          </a:ln>
          <a:extLst>
            <a:ext uri="{53640926-AAD7-44d8-BBD7-CCE9431645EC}">
              <a14:shadowObscured xmlns="" xmlns:a14="http://schemas.microsoft.com/office/drawing/2010/main"/>
            </a:ext>
          </a:extLst>
        </p:spPr>
      </p:pic>
      <p:pic>
        <p:nvPicPr>
          <p:cNvPr id="6" name="Picture 2">
            <a:extLst>
              <a:ext uri="{FF2B5EF4-FFF2-40B4-BE49-F238E27FC236}">
                <a16:creationId xmlns:a16="http://schemas.microsoft.com/office/drawing/2014/main" id="{52A99F95-2FF0-4486-A3C5-35DE8431246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9512" y="15509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4568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920593"/>
            <a:ext cx="7886700" cy="781969"/>
          </a:xfrm>
        </p:spPr>
        <p:txBody>
          <a:bodyPr/>
          <a:lstStyle/>
          <a:p>
            <a:r>
              <a:rPr lang="en-GB" dirty="0"/>
              <a:t>Scabies</a:t>
            </a:r>
          </a:p>
        </p:txBody>
      </p:sp>
      <p:sp>
        <p:nvSpPr>
          <p:cNvPr id="3" name="Content Placeholder 2"/>
          <p:cNvSpPr>
            <a:spLocks noGrp="1"/>
          </p:cNvSpPr>
          <p:nvPr>
            <p:ph idx="1"/>
          </p:nvPr>
        </p:nvSpPr>
        <p:spPr>
          <a:xfrm>
            <a:off x="107504" y="1052736"/>
            <a:ext cx="6552728" cy="4608512"/>
          </a:xfrm>
          <a:noFill/>
        </p:spPr>
        <p:txBody>
          <a:bodyPr>
            <a:normAutofit fontScale="62500" lnSpcReduction="20000"/>
          </a:bodyPr>
          <a:lstStyle/>
          <a:p>
            <a:pPr marL="0" indent="0">
              <a:buNone/>
            </a:pPr>
            <a:endParaRPr lang="en-GB" dirty="0"/>
          </a:p>
          <a:p>
            <a:r>
              <a:rPr lang="en-GB" dirty="0"/>
              <a:t>The female lays two to three eggs a day in burrows in the skin. </a:t>
            </a:r>
          </a:p>
          <a:p>
            <a:endParaRPr lang="en-GB" dirty="0"/>
          </a:p>
          <a:p>
            <a:r>
              <a:rPr lang="en-GB" dirty="0"/>
              <a:t>After two to four days larvae emerge to mature on the skin surface, and then make new burrows. </a:t>
            </a:r>
          </a:p>
          <a:p>
            <a:pPr marL="0" indent="0">
              <a:buNone/>
            </a:pPr>
            <a:endParaRPr lang="en-GB" dirty="0"/>
          </a:p>
          <a:p>
            <a:r>
              <a:rPr lang="en-GB" dirty="0"/>
              <a:t>They mature, mate, and repeat this cycle that takes 10 to 17 days. </a:t>
            </a:r>
          </a:p>
          <a:p>
            <a:endParaRPr lang="en-GB" dirty="0"/>
          </a:p>
          <a:p>
            <a:r>
              <a:rPr lang="en-GB" dirty="0"/>
              <a:t>The characteristic rash is not due to the mite itself but to an allergic reaction to the mite, its eggs and faeces.</a:t>
            </a:r>
          </a:p>
          <a:p>
            <a:endParaRPr lang="en-GB" dirty="0"/>
          </a:p>
          <a:p>
            <a:r>
              <a:rPr lang="en-GB" dirty="0"/>
              <a:t>Spread is normally from person to person via direct skin contact, including sexual contact.</a:t>
            </a:r>
          </a:p>
        </p:txBody>
      </p:sp>
      <p:pic>
        <p:nvPicPr>
          <p:cNvPr id="4" name="Picture 3">
            <a:extLst>
              <a:ext uri="{FF2B5EF4-FFF2-40B4-BE49-F238E27FC236}">
                <a16:creationId xmlns:a16="http://schemas.microsoft.com/office/drawing/2014/main" id="{5600B905-E31A-4AF6-A2EA-22CCC3D243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6826" y="1772953"/>
            <a:ext cx="2443075" cy="2443075"/>
          </a:xfrm>
          <a:prstGeom prst="rect">
            <a:avLst/>
          </a:prstGeom>
        </p:spPr>
      </p:pic>
      <p:sp>
        <p:nvSpPr>
          <p:cNvPr id="6" name="TextBox 5">
            <a:extLst>
              <a:ext uri="{FF2B5EF4-FFF2-40B4-BE49-F238E27FC236}">
                <a16:creationId xmlns:a16="http://schemas.microsoft.com/office/drawing/2014/main" id="{8C6E8BE6-DACD-4848-9054-00F120E5DC8C}"/>
              </a:ext>
            </a:extLst>
          </p:cNvPr>
          <p:cNvSpPr txBox="1"/>
          <p:nvPr/>
        </p:nvSpPr>
        <p:spPr>
          <a:xfrm>
            <a:off x="6804248" y="4160227"/>
            <a:ext cx="2088232" cy="1015663"/>
          </a:xfrm>
          <a:prstGeom prst="rect">
            <a:avLst/>
          </a:prstGeom>
          <a:noFill/>
        </p:spPr>
        <p:txBody>
          <a:bodyPr wrap="square" rtlCol="0">
            <a:spAutoFit/>
          </a:bodyPr>
          <a:lstStyle/>
          <a:p>
            <a:r>
              <a:rPr lang="en-GB" sz="2000" dirty="0"/>
              <a:t>parasitic mite </a:t>
            </a:r>
            <a:r>
              <a:rPr lang="en-GB" sz="2000" dirty="0" err="1"/>
              <a:t>Sarcoptes</a:t>
            </a:r>
            <a:r>
              <a:rPr lang="en-GB" sz="2000" dirty="0"/>
              <a:t> </a:t>
            </a:r>
            <a:r>
              <a:rPr lang="en-GB" sz="2000" dirty="0" err="1"/>
              <a:t>scabiei</a:t>
            </a:r>
            <a:r>
              <a:rPr lang="en-GB" sz="2000" dirty="0"/>
              <a:t> variety hominis.</a:t>
            </a:r>
          </a:p>
        </p:txBody>
      </p:sp>
    </p:spTree>
    <p:extLst>
      <p:ext uri="{BB962C8B-B14F-4D97-AF65-F5344CB8AC3E}">
        <p14:creationId xmlns:p14="http://schemas.microsoft.com/office/powerpoint/2010/main" val="3173172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92696"/>
            <a:ext cx="7886700" cy="997993"/>
          </a:xfrm>
        </p:spPr>
        <p:txBody>
          <a:bodyPr/>
          <a:lstStyle/>
          <a:p>
            <a:r>
              <a:rPr lang="en-GB" b="0" dirty="0"/>
              <a:t>Group A Strep (GAS)</a:t>
            </a:r>
          </a:p>
        </p:txBody>
      </p:sp>
      <p:sp>
        <p:nvSpPr>
          <p:cNvPr id="3" name="Content Placeholder 2"/>
          <p:cNvSpPr>
            <a:spLocks noGrp="1"/>
          </p:cNvSpPr>
          <p:nvPr>
            <p:ph idx="1"/>
          </p:nvPr>
        </p:nvSpPr>
        <p:spPr>
          <a:xfrm>
            <a:off x="107504" y="1484784"/>
            <a:ext cx="9036496" cy="4032448"/>
          </a:xfrm>
        </p:spPr>
        <p:txBody>
          <a:bodyPr>
            <a:noAutofit/>
          </a:bodyPr>
          <a:lstStyle/>
          <a:p>
            <a:r>
              <a:rPr lang="en-GB" sz="2000" dirty="0"/>
              <a:t>(</a:t>
            </a:r>
            <a:r>
              <a:rPr lang="en-GB" sz="2400" dirty="0"/>
              <a:t>GAS; Streptococcus pyogenes) is a bacterium which can colonise the throat, skin and anogenital tract. </a:t>
            </a:r>
          </a:p>
          <a:p>
            <a:r>
              <a:rPr lang="en-GB" sz="2400" dirty="0"/>
              <a:t>It causes a diverse range of skin, soft tissue and respiratory tract infections, including:</a:t>
            </a:r>
          </a:p>
          <a:p>
            <a:pPr lvl="1"/>
            <a:r>
              <a:rPr lang="en-GB" sz="2400" dirty="0"/>
              <a:t>tonsillitis</a:t>
            </a:r>
          </a:p>
          <a:p>
            <a:pPr lvl="1"/>
            <a:r>
              <a:rPr lang="en-GB" sz="2400" dirty="0"/>
              <a:t>pharyngitis</a:t>
            </a:r>
          </a:p>
          <a:p>
            <a:pPr lvl="1"/>
            <a:r>
              <a:rPr lang="en-GB" sz="2400" dirty="0"/>
              <a:t>scarlet fever</a:t>
            </a:r>
          </a:p>
          <a:p>
            <a:r>
              <a:rPr lang="en-GB" sz="2400" dirty="0"/>
              <a:t>GAS can occasionally cause infections that are extremely severe. </a:t>
            </a:r>
          </a:p>
          <a:p>
            <a:r>
              <a:rPr lang="en-GB" sz="2400" dirty="0"/>
              <a:t>The organism can be transmitted from patients in the community via unwashed hands and reusable equipment that is not cleaned between patients/residents</a:t>
            </a:r>
          </a:p>
        </p:txBody>
      </p:sp>
      <p:pic>
        <p:nvPicPr>
          <p:cNvPr id="4" name="Picture 2">
            <a:extLst>
              <a:ext uri="{FF2B5EF4-FFF2-40B4-BE49-F238E27FC236}">
                <a16:creationId xmlns:a16="http://schemas.microsoft.com/office/drawing/2014/main" id="{4F6B95AF-764E-4D52-9CE1-DBC6AF0EB30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195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764704"/>
            <a:ext cx="7886700" cy="1037531"/>
          </a:xfrm>
        </p:spPr>
        <p:txBody>
          <a:bodyPr/>
          <a:lstStyle/>
          <a:p>
            <a:r>
              <a:rPr lang="en-GB" dirty="0"/>
              <a:t>Gastroenteritis</a:t>
            </a:r>
          </a:p>
        </p:txBody>
      </p:sp>
      <p:sp>
        <p:nvSpPr>
          <p:cNvPr id="3" name="Content Placeholder 2"/>
          <p:cNvSpPr>
            <a:spLocks noGrp="1"/>
          </p:cNvSpPr>
          <p:nvPr>
            <p:ph idx="1"/>
          </p:nvPr>
        </p:nvSpPr>
        <p:spPr/>
        <p:txBody>
          <a:bodyPr/>
          <a:lstStyle/>
          <a:p>
            <a:r>
              <a:rPr lang="en-GB" dirty="0"/>
              <a:t>Gastroenteritis can be caused by bacteria or viruses</a:t>
            </a:r>
          </a:p>
          <a:p>
            <a:r>
              <a:rPr lang="en-GB" dirty="0"/>
              <a:t>Common organisms </a:t>
            </a:r>
          </a:p>
          <a:p>
            <a:pPr lvl="1"/>
            <a:r>
              <a:rPr lang="en-GB" i="1" dirty="0"/>
              <a:t>Clostridioides difficile </a:t>
            </a:r>
            <a:r>
              <a:rPr lang="en-GB" dirty="0"/>
              <a:t>infection</a:t>
            </a:r>
          </a:p>
          <a:p>
            <a:pPr lvl="1"/>
            <a:r>
              <a:rPr lang="en-GB" dirty="0"/>
              <a:t>Norovirus</a:t>
            </a:r>
          </a:p>
          <a:p>
            <a:pPr lvl="1"/>
            <a:r>
              <a:rPr lang="en-GB" dirty="0"/>
              <a:t>Food borne such as Salmonella, Campylobacter or Shigella</a:t>
            </a:r>
          </a:p>
          <a:p>
            <a:pPr lvl="1"/>
            <a:endParaRPr lang="en-GB" dirty="0"/>
          </a:p>
        </p:txBody>
      </p:sp>
      <p:pic>
        <p:nvPicPr>
          <p:cNvPr id="4" name="Picture 2">
            <a:extLst>
              <a:ext uri="{FF2B5EF4-FFF2-40B4-BE49-F238E27FC236}">
                <a16:creationId xmlns:a16="http://schemas.microsoft.com/office/drawing/2014/main" id="{89E29029-D831-49C1-B4CB-E2541C4ACE7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7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20688"/>
            <a:ext cx="7886700" cy="1325563"/>
          </a:xfrm>
        </p:spPr>
        <p:txBody>
          <a:bodyPr/>
          <a:lstStyle/>
          <a:p>
            <a:r>
              <a:rPr lang="en-GB" dirty="0"/>
              <a:t>CDI – Risk Factors</a:t>
            </a:r>
          </a:p>
        </p:txBody>
      </p:sp>
      <p:sp>
        <p:nvSpPr>
          <p:cNvPr id="3" name="Content Placeholder 2"/>
          <p:cNvSpPr>
            <a:spLocks noGrp="1"/>
          </p:cNvSpPr>
          <p:nvPr>
            <p:ph idx="1"/>
          </p:nvPr>
        </p:nvSpPr>
        <p:spPr>
          <a:xfrm>
            <a:off x="395536" y="1672208"/>
            <a:ext cx="8291264" cy="3989040"/>
          </a:xfrm>
        </p:spPr>
        <p:txBody>
          <a:bodyPr>
            <a:normAutofit fontScale="92500" lnSpcReduction="10000"/>
          </a:bodyPr>
          <a:lstStyle/>
          <a:p>
            <a:r>
              <a:rPr lang="en-GB" dirty="0"/>
              <a:t>commonly affects people who have recently been treated with antibiotics (taking broad spectrum antibiotics that disturb balance of gut flora) </a:t>
            </a:r>
          </a:p>
          <a:p>
            <a:r>
              <a:rPr lang="en-GB" dirty="0"/>
              <a:t>Proton pump inhibitors (e.g. omeprazole)</a:t>
            </a:r>
          </a:p>
          <a:p>
            <a:r>
              <a:rPr lang="en-GB" dirty="0"/>
              <a:t>Compromised immune system</a:t>
            </a:r>
          </a:p>
          <a:p>
            <a:r>
              <a:rPr lang="en-GB" dirty="0"/>
              <a:t>Repeated enemas and gut surgery</a:t>
            </a:r>
          </a:p>
          <a:p>
            <a:r>
              <a:rPr lang="en-GB" dirty="0"/>
              <a:t>Long term hospital stay</a:t>
            </a:r>
          </a:p>
          <a:p>
            <a:endParaRPr lang="en-GB" dirty="0"/>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5767553"/>
            <a:ext cx="3402883" cy="1090447"/>
          </a:xfrm>
          <a:prstGeom prst="rect">
            <a:avLst/>
          </a:prstGeom>
          <a:solidFill>
            <a:srgbClr val="F6FBF9">
              <a:alpha val="84706"/>
            </a:srgbClr>
          </a:solidFill>
        </p:spPr>
      </p:pic>
      <p:pic>
        <p:nvPicPr>
          <p:cNvPr id="6" name="Picture 2">
            <a:extLst>
              <a:ext uri="{FF2B5EF4-FFF2-40B4-BE49-F238E27FC236}">
                <a16:creationId xmlns:a16="http://schemas.microsoft.com/office/drawing/2014/main" id="{D2C4CAF2-9C48-42E3-9C01-D9C6BB49815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9933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8432" y="5461730"/>
            <a:ext cx="7280031" cy="1789242"/>
          </a:xfrm>
        </p:spPr>
        <p:txBody>
          <a:bodyPr/>
          <a:lstStyle/>
          <a:p>
            <a:r>
              <a:rPr lang="en-GB" dirty="0"/>
              <a:t>Norovirus</a:t>
            </a:r>
          </a:p>
        </p:txBody>
      </p:sp>
      <p:sp>
        <p:nvSpPr>
          <p:cNvPr id="3" name="Content Placeholder 2"/>
          <p:cNvSpPr>
            <a:spLocks noGrp="1"/>
          </p:cNvSpPr>
          <p:nvPr>
            <p:ph idx="1"/>
          </p:nvPr>
        </p:nvSpPr>
        <p:spPr>
          <a:xfrm>
            <a:off x="136875" y="1032661"/>
            <a:ext cx="8755605" cy="5170874"/>
          </a:xfrm>
          <a:noFill/>
        </p:spPr>
        <p:txBody>
          <a:bodyPr>
            <a:normAutofit fontScale="40000" lnSpcReduction="20000"/>
          </a:bodyPr>
          <a:lstStyle/>
          <a:p>
            <a:pPr>
              <a:buFont typeface="Arial" panose="020B0604020202020204" pitchFamily="34" charset="0"/>
              <a:buChar char="•"/>
              <a:defRPr/>
            </a:pPr>
            <a:r>
              <a:rPr lang="en-GB" sz="5500" dirty="0"/>
              <a:t>Different strains = 32 </a:t>
            </a:r>
            <a:r>
              <a:rPr lang="en-GB" sz="5500" dirty="0" err="1"/>
              <a:t>sero</a:t>
            </a:r>
            <a:r>
              <a:rPr lang="en-GB" sz="5500" dirty="0"/>
              <a:t>-types</a:t>
            </a:r>
          </a:p>
          <a:p>
            <a:pPr>
              <a:buFont typeface="Arial" panose="020B0604020202020204" pitchFamily="34" charset="0"/>
              <a:buChar char="•"/>
              <a:defRPr/>
            </a:pPr>
            <a:r>
              <a:rPr lang="en-GB" sz="5500" dirty="0"/>
              <a:t>Illness is generally mild and recovery usually  within 2-3 days. </a:t>
            </a:r>
          </a:p>
          <a:p>
            <a:pPr>
              <a:buFont typeface="Arial" panose="020B0604020202020204" pitchFamily="34" charset="0"/>
              <a:buChar char="•"/>
              <a:defRPr/>
            </a:pPr>
            <a:r>
              <a:rPr lang="en-GB" sz="5500" dirty="0"/>
              <a:t>There are usually no long term effects that result from being infected.   </a:t>
            </a:r>
          </a:p>
          <a:p>
            <a:pPr>
              <a:buFont typeface="Arial" panose="020B0604020202020204" pitchFamily="34" charset="0"/>
              <a:buChar char="•"/>
              <a:defRPr/>
            </a:pPr>
            <a:r>
              <a:rPr lang="en-GB" sz="5500" dirty="0"/>
              <a:t>Can be carrier - infected  but not symptomatic</a:t>
            </a:r>
          </a:p>
          <a:p>
            <a:pPr>
              <a:buFont typeface="Arial" panose="020B0604020202020204" pitchFamily="34" charset="0"/>
              <a:buChar char="•"/>
              <a:defRPr/>
            </a:pPr>
            <a:r>
              <a:rPr lang="en-GB" sz="5500" dirty="0"/>
              <a:t>Primarily person-to-person by faecal-oral route - Aerosols from vomit</a:t>
            </a:r>
          </a:p>
          <a:p>
            <a:pPr>
              <a:buFont typeface="Arial" panose="020B0604020202020204" pitchFamily="34" charset="0"/>
              <a:buChar char="•"/>
              <a:defRPr/>
            </a:pPr>
            <a:r>
              <a:rPr lang="en-GB" sz="5500" dirty="0"/>
              <a:t>Environmental contamination from projectile vomiting</a:t>
            </a:r>
          </a:p>
          <a:p>
            <a:pPr lvl="1">
              <a:buFont typeface="Arial" panose="020B0604020202020204" pitchFamily="34" charset="0"/>
              <a:buChar char="•"/>
              <a:defRPr/>
            </a:pPr>
            <a:r>
              <a:rPr lang="en-GB" sz="5500" dirty="0"/>
              <a:t>disinfect area (after cleaning) with 1000ppm of available chlorine</a:t>
            </a:r>
          </a:p>
          <a:p>
            <a:pPr>
              <a:buFont typeface="Arial" panose="020B0604020202020204" pitchFamily="34" charset="0"/>
              <a:buChar char="•"/>
              <a:defRPr/>
            </a:pPr>
            <a:r>
              <a:rPr lang="en-GB" sz="5500" dirty="0"/>
              <a:t>No longer seasonal – can occur any time of year</a:t>
            </a:r>
          </a:p>
          <a:p>
            <a:pPr>
              <a:buFont typeface="Arial" panose="020B0604020202020204" pitchFamily="34" charset="0"/>
              <a:buChar char="•"/>
              <a:defRPr/>
            </a:pPr>
            <a:r>
              <a:rPr lang="en-GB" sz="5500" dirty="0"/>
              <a:t>Treatment:</a:t>
            </a:r>
          </a:p>
          <a:p>
            <a:pPr lvl="1">
              <a:buFont typeface="Arial" panose="020B0604020202020204" pitchFamily="34" charset="0"/>
              <a:buChar char="•"/>
              <a:defRPr/>
            </a:pPr>
            <a:r>
              <a:rPr lang="en-GB" sz="5500" dirty="0"/>
              <a:t>None, encourage oral fluids and rest – prevent dehydration</a:t>
            </a:r>
          </a:p>
          <a:p>
            <a:endParaRPr lang="en-GB" dirty="0">
              <a:latin typeface="+mn-lt"/>
            </a:endParaRPr>
          </a:p>
        </p:txBody>
      </p:sp>
      <p:sp>
        <p:nvSpPr>
          <p:cNvPr id="4" name="Slide Number Placeholder 3"/>
          <p:cNvSpPr>
            <a:spLocks noGrp="1"/>
          </p:cNvSpPr>
          <p:nvPr>
            <p:ph type="sldNum" sz="quarter" idx="10"/>
          </p:nvPr>
        </p:nvSpPr>
        <p:spPr/>
        <p:txBody>
          <a:bodyPr/>
          <a:lstStyle/>
          <a:p>
            <a:pPr marL="490917">
              <a:defRPr/>
            </a:pPr>
            <a:r>
              <a:rPr lang="en-US" dirty="0">
                <a:solidFill>
                  <a:prstClr val="white"/>
                </a:solidFill>
              </a:rPr>
              <a:t>  </a:t>
            </a:r>
            <a:fld id="{2565FA6D-D4C8-4C4C-AC4B-3269734D34D8}" type="slidenum">
              <a:rPr lang="en-US" smtClean="0">
                <a:solidFill>
                  <a:prstClr val="white"/>
                </a:solidFill>
              </a:rPr>
              <a:pPr marL="490917">
                <a:defRPr/>
              </a:pPr>
              <a:t>28</a:t>
            </a:fld>
            <a:endParaRPr lang="en-US" dirty="0">
              <a:solidFill>
                <a:prstClr val="white"/>
              </a:solidFill>
            </a:endParaRPr>
          </a:p>
        </p:txBody>
      </p:sp>
      <p:pic>
        <p:nvPicPr>
          <p:cNvPr id="7" name="Picture 2"/>
          <p:cNvPicPr>
            <a:picLocks noChangeAspect="1" noChangeArrowheads="1"/>
          </p:cNvPicPr>
          <p:nvPr/>
        </p:nvPicPr>
        <p:blipFill>
          <a:blip r:embed="rId3" cstate="print"/>
          <a:srcRect/>
          <a:stretch>
            <a:fillRect/>
          </a:stretch>
        </p:blipFill>
        <p:spPr bwMode="auto">
          <a:xfrm>
            <a:off x="7949243" y="3507658"/>
            <a:ext cx="940714" cy="1330648"/>
          </a:xfrm>
          <a:prstGeom prst="rect">
            <a:avLst/>
          </a:prstGeom>
          <a:noFill/>
          <a:ln w="63500">
            <a:solidFill>
              <a:schemeClr val="tx1">
                <a:alpha val="0"/>
              </a:schemeClr>
            </a:solidFill>
            <a:miter lim="800000"/>
            <a:headEnd/>
            <a:tailEnd/>
          </a:ln>
        </p:spPr>
      </p:pic>
      <p:pic>
        <p:nvPicPr>
          <p:cNvPr id="8"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74752" y="5562637"/>
            <a:ext cx="888162" cy="12643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2">
            <a:extLst>
              <a:ext uri="{FF2B5EF4-FFF2-40B4-BE49-F238E27FC236}">
                <a16:creationId xmlns:a16="http://schemas.microsoft.com/office/drawing/2014/main" id="{C6ABAC84-21CB-4115-8D1B-A1A989C74353}"/>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18548" y="32967"/>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40C87DDC-8B44-4150-9775-6639FD1D412F}"/>
              </a:ext>
            </a:extLst>
          </p:cNvPr>
          <p:cNvSpPr/>
          <p:nvPr/>
        </p:nvSpPr>
        <p:spPr>
          <a:xfrm>
            <a:off x="395536" y="5894686"/>
            <a:ext cx="3694160" cy="923330"/>
          </a:xfrm>
          <a:prstGeom prst="rect">
            <a:avLst/>
          </a:prstGeom>
        </p:spPr>
        <p:txBody>
          <a:bodyPr wrap="square">
            <a:spAutoFit/>
          </a:bodyPr>
          <a:lstStyle/>
          <a:p>
            <a:r>
              <a:rPr lang="en-US" dirty="0">
                <a:hlinkClick r:id="rId6"/>
              </a:rPr>
              <a:t>https://www.gov.uk/government/publications/stop-norovirus-spreading-this-winter-leaflet</a:t>
            </a:r>
            <a:r>
              <a:rPr lang="en-US" dirty="0"/>
              <a:t> </a:t>
            </a:r>
          </a:p>
        </p:txBody>
      </p:sp>
    </p:spTree>
    <p:extLst>
      <p:ext uri="{BB962C8B-B14F-4D97-AF65-F5344CB8AC3E}">
        <p14:creationId xmlns:p14="http://schemas.microsoft.com/office/powerpoint/2010/main" val="28529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1985" y="903183"/>
            <a:ext cx="7280031" cy="672305"/>
          </a:xfrm>
        </p:spPr>
        <p:txBody>
          <a:bodyPr/>
          <a:lstStyle/>
          <a:p>
            <a:r>
              <a:rPr lang="en-GB" b="0" dirty="0"/>
              <a:t>Staff Immunisations</a:t>
            </a:r>
          </a:p>
        </p:txBody>
      </p:sp>
      <p:sp>
        <p:nvSpPr>
          <p:cNvPr id="3" name="Content Placeholder 2"/>
          <p:cNvSpPr>
            <a:spLocks noGrp="1"/>
          </p:cNvSpPr>
          <p:nvPr>
            <p:ph idx="1"/>
          </p:nvPr>
        </p:nvSpPr>
        <p:spPr>
          <a:xfrm>
            <a:off x="467544" y="1772816"/>
            <a:ext cx="7959653" cy="3916128"/>
          </a:xfrm>
          <a:noFill/>
        </p:spPr>
        <p:txBody>
          <a:bodyPr>
            <a:normAutofit/>
          </a:bodyPr>
          <a:lstStyle/>
          <a:p>
            <a:pPr>
              <a:lnSpc>
                <a:spcPct val="110000"/>
              </a:lnSpc>
            </a:pPr>
            <a:r>
              <a:rPr lang="en-GB" dirty="0"/>
              <a:t>Recommended vaccinations </a:t>
            </a:r>
          </a:p>
          <a:p>
            <a:pPr lvl="1">
              <a:lnSpc>
                <a:spcPct val="110000"/>
              </a:lnSpc>
              <a:buFont typeface="Arial" panose="020B0604020202020204" pitchFamily="34" charset="0"/>
              <a:buChar char="•"/>
            </a:pPr>
            <a:r>
              <a:rPr lang="en-GB" dirty="0"/>
              <a:t>Annual Influenza</a:t>
            </a:r>
          </a:p>
          <a:p>
            <a:pPr lvl="1">
              <a:lnSpc>
                <a:spcPct val="110000"/>
              </a:lnSpc>
              <a:buFont typeface="Arial" panose="020B0604020202020204" pitchFamily="34" charset="0"/>
              <a:buChar char="•"/>
            </a:pPr>
            <a:r>
              <a:rPr lang="en-GB" dirty="0"/>
              <a:t>Hepatitis B course</a:t>
            </a:r>
          </a:p>
          <a:p>
            <a:pPr lvl="1">
              <a:lnSpc>
                <a:spcPct val="110000"/>
              </a:lnSpc>
              <a:buFont typeface="Arial" panose="020B0604020202020204" pitchFamily="34" charset="0"/>
              <a:buChar char="•"/>
            </a:pPr>
            <a:r>
              <a:rPr lang="en-GB" dirty="0"/>
              <a:t>MMR (Measles Mumps and Rubella)</a:t>
            </a:r>
          </a:p>
          <a:p>
            <a:pPr lvl="1">
              <a:lnSpc>
                <a:spcPct val="110000"/>
              </a:lnSpc>
              <a:buFont typeface="Arial" panose="020B0604020202020204" pitchFamily="34" charset="0"/>
              <a:buChar char="•"/>
            </a:pPr>
            <a:r>
              <a:rPr lang="en-GB" dirty="0"/>
              <a:t>Varicella (chickenpox)</a:t>
            </a:r>
          </a:p>
        </p:txBody>
      </p:sp>
      <p:pic>
        <p:nvPicPr>
          <p:cNvPr id="5" name="Picture 4">
            <a:extLst>
              <a:ext uri="{FF2B5EF4-FFF2-40B4-BE49-F238E27FC236}">
                <a16:creationId xmlns:a16="http://schemas.microsoft.com/office/drawing/2014/main" id="{107606C9-9FC2-4D64-9455-B9E23A0E5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5340" y="4437112"/>
            <a:ext cx="3298660" cy="2420888"/>
          </a:xfrm>
          <a:prstGeom prst="rect">
            <a:avLst/>
          </a:prstGeom>
        </p:spPr>
      </p:pic>
      <p:pic>
        <p:nvPicPr>
          <p:cNvPr id="6" name="Picture 2">
            <a:extLst>
              <a:ext uri="{FF2B5EF4-FFF2-40B4-BE49-F238E27FC236}">
                <a16:creationId xmlns:a16="http://schemas.microsoft.com/office/drawing/2014/main" id="{9431EF50-D566-4C52-B08C-649E752B03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1520" y="23395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203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839738"/>
          </a:xfrm>
        </p:spPr>
        <p:txBody>
          <a:bodyPr/>
          <a:lstStyle/>
          <a:p>
            <a:r>
              <a:rPr lang="en-US" sz="6092" dirty="0">
                <a:latin typeface="Calibri"/>
                <a:cs typeface="Calibri"/>
              </a:rPr>
              <a:t>Influenza</a:t>
            </a:r>
          </a:p>
        </p:txBody>
      </p:sp>
      <p:pic>
        <p:nvPicPr>
          <p:cNvPr id="4" name="Content Placeholder 3" descr="flu.jpeg"/>
          <p:cNvPicPr>
            <a:picLocks noGrp="1" noChangeAspect="1"/>
          </p:cNvPicPr>
          <p:nvPr>
            <p:ph idx="1"/>
          </p:nvPr>
        </p:nvPicPr>
        <p:blipFill>
          <a:blip r:embed="rId3">
            <a:extLst>
              <a:ext uri="{28A0092B-C50C-407E-A947-70E740481C1C}">
                <a14:useLocalDpi xmlns:a14="http://schemas.microsoft.com/office/drawing/2010/main" val="0"/>
              </a:ext>
            </a:extLst>
          </a:blip>
          <a:srcRect t="10729" b="10729"/>
          <a:stretch>
            <a:fillRect/>
          </a:stretch>
        </p:blipFill>
        <p:spPr>
          <a:xfrm>
            <a:off x="29030" y="2060848"/>
            <a:ext cx="9114970" cy="4797152"/>
          </a:xfrm>
        </p:spPr>
      </p:pic>
      <p:pic>
        <p:nvPicPr>
          <p:cNvPr id="5" name="Picture 2">
            <a:extLst>
              <a:ext uri="{FF2B5EF4-FFF2-40B4-BE49-F238E27FC236}">
                <a16:creationId xmlns:a16="http://schemas.microsoft.com/office/drawing/2014/main" id="{8F313829-2A18-45ED-833D-3F91C06101C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5703" y="43397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751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88" name="Rectangle 32"/>
          <p:cNvSpPr>
            <a:spLocks noGrp="1" noChangeArrowheads="1"/>
          </p:cNvSpPr>
          <p:nvPr>
            <p:ph type="title"/>
          </p:nvPr>
        </p:nvSpPr>
        <p:spPr>
          <a:xfrm>
            <a:off x="628650" y="365126"/>
            <a:ext cx="7886700" cy="1623714"/>
          </a:xfrm>
        </p:spPr>
        <p:txBody>
          <a:bodyPr/>
          <a:lstStyle/>
          <a:p>
            <a:r>
              <a:rPr lang="en-US" b="0" dirty="0"/>
              <a:t>How is influenza spread?</a:t>
            </a:r>
            <a:endParaRPr lang="en-GB" b="0" dirty="0"/>
          </a:p>
        </p:txBody>
      </p:sp>
      <p:sp>
        <p:nvSpPr>
          <p:cNvPr id="19489" name="Rectangle 33"/>
          <p:cNvSpPr>
            <a:spLocks noGrp="1" noChangeArrowheads="1"/>
          </p:cNvSpPr>
          <p:nvPr>
            <p:ph type="body" idx="1"/>
          </p:nvPr>
        </p:nvSpPr>
        <p:spPr>
          <a:xfrm>
            <a:off x="549275" y="1597184"/>
            <a:ext cx="8357463" cy="4317110"/>
          </a:xfrm>
        </p:spPr>
        <p:txBody>
          <a:bodyPr/>
          <a:lstStyle/>
          <a:p>
            <a:pPr>
              <a:buFontTx/>
              <a:buBlip>
                <a:blip r:embed="rId7"/>
              </a:buBlip>
            </a:pPr>
            <a:endParaRPr lang="en-US" sz="2585" b="1" dirty="0"/>
          </a:p>
          <a:p>
            <a:pPr>
              <a:buFont typeface="Arial" panose="020B0604020202020204" pitchFamily="34" charset="0"/>
              <a:buChar char="•"/>
            </a:pPr>
            <a:r>
              <a:rPr lang="en-US" sz="2585" dirty="0"/>
              <a:t>Spreads easily from person to person through breathing, coughing and sneezing. </a:t>
            </a:r>
          </a:p>
          <a:p>
            <a:pPr>
              <a:buFont typeface="Arial" panose="020B0604020202020204" pitchFamily="34" charset="0"/>
              <a:buChar char="•"/>
            </a:pPr>
            <a:endParaRPr lang="en-US" sz="2585" dirty="0"/>
          </a:p>
          <a:p>
            <a:pPr>
              <a:buFont typeface="Arial" panose="020B0604020202020204" pitchFamily="34" charset="0"/>
              <a:buChar char="•"/>
            </a:pPr>
            <a:r>
              <a:rPr lang="en-US" sz="2585" dirty="0"/>
              <a:t>The virus can also be spread when a person touches influenza droplets and then touches their own mouth or nose before washing their hands. </a:t>
            </a:r>
          </a:p>
          <a:p>
            <a:endParaRPr lang="en-GB" sz="2585" dirty="0"/>
          </a:p>
        </p:txBody>
      </p:sp>
      <p:pic>
        <p:nvPicPr>
          <p:cNvPr id="19490" name="0E505D63.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rcRect/>
          <a:stretch>
            <a:fillRect/>
          </a:stretch>
        </p:blipFill>
        <p:spPr bwMode="auto">
          <a:xfrm>
            <a:off x="5651501" y="5688625"/>
            <a:ext cx="244475" cy="225669"/>
          </a:xfrm>
          <a:prstGeom prst="rect">
            <a:avLst/>
          </a:prstGeom>
          <a:noFill/>
          <a:extLst>
            <a:ext uri="{909E8E84-426E-40dd-AFC4-6F175D3DCCD1}">
              <a14:hiddenFill xmlns="" xmlns:a14="http://schemas.microsoft.com/office/drawing/2010/main">
                <a:solidFill>
                  <a:srgbClr val="FFFFFF"/>
                </a:solidFill>
              </a14:hiddenFill>
            </a:ext>
          </a:extLst>
        </p:spPr>
      </p:pic>
      <p:pic>
        <p:nvPicPr>
          <p:cNvPr id="19497" name="929AB103.WAV">
            <a:hlinkClick r:id="" action="ppaction://media"/>
          </p:cNvPr>
          <p:cNvPicPr>
            <a:picLocks noRot="1" noChangeAspect="1" noChangeArrowheads="1"/>
          </p:cNvPicPr>
          <p:nvPr>
            <a:audioFile r:link="rId4"/>
            <p:extLst>
              <p:ext uri="{DAA4B4D4-6D71-4841-9C94-3DE7FCFB9230}">
                <p14:media xmlns:p14="http://schemas.microsoft.com/office/powerpoint/2010/main" r:embed="rId3"/>
              </p:ext>
            </p:extLst>
          </p:nvPr>
        </p:nvPicPr>
        <p:blipFill>
          <a:blip r:embed="rId8">
            <a:extLst>
              <a:ext uri="{28A0092B-C50C-407E-A947-70E740481C1C}">
                <a14:useLocalDpi xmlns:a14="http://schemas.microsoft.com/office/drawing/2010/main" val="0"/>
              </a:ext>
            </a:extLst>
          </a:blip>
          <a:srcRect/>
          <a:stretch>
            <a:fillRect/>
          </a:stretch>
        </p:blipFill>
        <p:spPr bwMode="auto">
          <a:xfrm>
            <a:off x="6227764" y="5688625"/>
            <a:ext cx="244475" cy="225669"/>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E98BF05C-BDE8-4838-BD2B-F071B892093A}"/>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65703" y="43397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D0714D94-B782-4558-AC55-A084896BFE8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8270" y="5279326"/>
            <a:ext cx="2832118" cy="1325563"/>
          </a:xfrm>
          <a:prstGeom prst="rect">
            <a:avLst/>
          </a:prstGeom>
        </p:spPr>
      </p:pic>
    </p:spTree>
    <p:extLst>
      <p:ext uri="{BB962C8B-B14F-4D97-AF65-F5344CB8AC3E}">
        <p14:creationId xmlns:p14="http://schemas.microsoft.com/office/powerpoint/2010/main" val="604491207"/>
      </p:ext>
    </p:extLst>
  </p:cSld>
  <p:clrMapOvr>
    <a:masterClrMapping/>
  </p:clrMapOvr>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19490"/>
                </p:tgtEl>
              </p:cMediaNode>
            </p:audio>
            <p:audio>
              <p:cMediaNode>
                <p:cTn id="3" fill="hold" display="0">
                  <p:stCondLst>
                    <p:cond delay="indefinite"/>
                  </p:stCondLst>
                  <p:endCondLst>
                    <p:cond evt="onNext" delay="0">
                      <p:tgtEl>
                        <p:sldTgt/>
                      </p:tgtEl>
                    </p:cond>
                    <p:cond evt="onPrev" delay="0">
                      <p:tgtEl>
                        <p:sldTgt/>
                      </p:tgtEl>
                    </p:cond>
                    <p:cond evt="onStopAudio" delay="0">
                      <p:tgtEl>
                        <p:sldTgt/>
                      </p:tgtEl>
                    </p:cond>
                  </p:endCondLst>
                </p:cTn>
                <p:tgtEl>
                  <p:spTgt spid="1949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298" y="617768"/>
            <a:ext cx="7977554" cy="837402"/>
          </a:xfrm>
          <a:noFill/>
        </p:spPr>
        <p:txBody>
          <a:bodyPr/>
          <a:lstStyle/>
          <a:p>
            <a:pPr lvl="1" indent="-254885" defTabSz="779079">
              <a:defRPr/>
            </a:pPr>
            <a:r>
              <a:rPr lang="en-GB" sz="2215" b="1" dirty="0">
                <a:solidFill>
                  <a:srgbClr val="009999"/>
                </a:solidFill>
                <a:cs typeface="Arial" pitchFamily="34" charset="0"/>
              </a:rPr>
              <a:t>What care homes need to do for residents?    </a:t>
            </a:r>
            <a:endParaRPr lang="en-GB" b="1" dirty="0">
              <a:solidFill>
                <a:srgbClr val="009999"/>
              </a:solidFill>
              <a:cs typeface="Arial" pitchFamily="34" charset="0"/>
            </a:endParaRPr>
          </a:p>
        </p:txBody>
      </p:sp>
      <p:sp>
        <p:nvSpPr>
          <p:cNvPr id="4" name="Slide Number Placeholder 3"/>
          <p:cNvSpPr>
            <a:spLocks noGrp="1"/>
          </p:cNvSpPr>
          <p:nvPr>
            <p:ph type="sldNum" sz="quarter" idx="14"/>
          </p:nvPr>
        </p:nvSpPr>
        <p:spPr/>
        <p:txBody>
          <a:bodyPr/>
          <a:lstStyle/>
          <a:p>
            <a:endParaRPr lang="en-GB" dirty="0"/>
          </a:p>
        </p:txBody>
      </p:sp>
      <p:sp>
        <p:nvSpPr>
          <p:cNvPr id="6" name="Rectangle 5"/>
          <p:cNvSpPr/>
          <p:nvPr/>
        </p:nvSpPr>
        <p:spPr>
          <a:xfrm>
            <a:off x="251520" y="1360929"/>
            <a:ext cx="8784976" cy="4895186"/>
          </a:xfrm>
          <a:prstGeom prst="rect">
            <a:avLst/>
          </a:prstGeom>
        </p:spPr>
        <p:txBody>
          <a:bodyPr wrap="square">
            <a:spAutoFit/>
          </a:bodyPr>
          <a:lstStyle/>
          <a:p>
            <a:pPr defTabSz="843761">
              <a:spcBef>
                <a:spcPts val="554"/>
              </a:spcBef>
              <a:spcAft>
                <a:spcPts val="554"/>
              </a:spcAft>
            </a:pPr>
            <a:endParaRPr lang="en-GB" sz="1477" dirty="0">
              <a:ea typeface="Times New Roman"/>
              <a:cs typeface="Times New Roman"/>
            </a:endParaRPr>
          </a:p>
          <a:p>
            <a:pPr defTabSz="843761">
              <a:spcBef>
                <a:spcPts val="554"/>
              </a:spcBef>
              <a:spcAft>
                <a:spcPts val="554"/>
              </a:spcAft>
            </a:pPr>
            <a:endParaRPr lang="en-GB" sz="1477" dirty="0">
              <a:ea typeface="Times New Roman"/>
              <a:cs typeface="Times New Roman"/>
            </a:endParaRPr>
          </a:p>
          <a:p>
            <a:pPr defTabSz="843761">
              <a:spcBef>
                <a:spcPts val="554"/>
              </a:spcBef>
              <a:spcAft>
                <a:spcPts val="554"/>
              </a:spcAft>
            </a:pPr>
            <a:endParaRPr lang="en-GB" sz="1477" dirty="0">
              <a:ea typeface="Times New Roman"/>
              <a:cs typeface="Times New Roman"/>
            </a:endParaRPr>
          </a:p>
          <a:p>
            <a:endParaRPr lang="en-GB" sz="1477" dirty="0">
              <a:ea typeface="Times New Roman"/>
              <a:cs typeface="Times New Roman"/>
            </a:endParaRPr>
          </a:p>
          <a:p>
            <a:endParaRPr lang="en-GB" sz="1477" dirty="0">
              <a:ea typeface="Times New Roman"/>
              <a:cs typeface="Times New Roman"/>
            </a:endParaRPr>
          </a:p>
          <a:p>
            <a:pPr marL="2004696" lvl="4" indent="-316531">
              <a:spcBef>
                <a:spcPts val="554"/>
              </a:spcBef>
              <a:buFont typeface="Arial" panose="020B0604020202020204" pitchFamily="34" charset="0"/>
              <a:buChar char="•"/>
            </a:pPr>
            <a:endParaRPr lang="en-GB" sz="1477" b="1" u="sng" kern="0" dirty="0">
              <a:solidFill>
                <a:schemeClr val="tx2"/>
              </a:solidFill>
            </a:endParaRPr>
          </a:p>
          <a:p>
            <a:pPr marL="2004696" lvl="4" indent="-316531">
              <a:spcBef>
                <a:spcPts val="554"/>
              </a:spcBef>
              <a:buFont typeface="Arial" panose="020B0604020202020204" pitchFamily="34" charset="0"/>
              <a:buChar char="•"/>
            </a:pPr>
            <a:r>
              <a:rPr lang="en-GB" sz="2000" b="1" u="sng" kern="0" dirty="0">
                <a:solidFill>
                  <a:schemeClr val="tx2"/>
                </a:solidFill>
              </a:rPr>
              <a:t>Flu vaccine </a:t>
            </a:r>
            <a:r>
              <a:rPr lang="en-GB" sz="2000" dirty="0">
                <a:ea typeface="Times New Roman"/>
                <a:cs typeface="Times New Roman"/>
              </a:rPr>
              <a:t>– to protect against </a:t>
            </a:r>
            <a:r>
              <a:rPr lang="en-GB" sz="2000" dirty="0">
                <a:ea typeface="Times New Roman"/>
                <a:cs typeface="Times New Roman"/>
                <a:hlinkClick r:id="rId3"/>
              </a:rPr>
              <a:t>Influenza</a:t>
            </a:r>
            <a:endParaRPr lang="en-GB" sz="2000" dirty="0">
              <a:ea typeface="Times New Roman"/>
              <a:cs typeface="Times New Roman"/>
            </a:endParaRPr>
          </a:p>
          <a:p>
            <a:pPr marL="2004696" lvl="4" indent="-316531">
              <a:spcBef>
                <a:spcPts val="554"/>
              </a:spcBef>
              <a:buFont typeface="Arial" panose="020B0604020202020204" pitchFamily="34" charset="0"/>
              <a:buChar char="•"/>
            </a:pPr>
            <a:r>
              <a:rPr lang="en-GB" sz="2000" b="1" u="sng" kern="0" dirty="0">
                <a:solidFill>
                  <a:schemeClr val="tx2"/>
                </a:solidFill>
              </a:rPr>
              <a:t>Pneumococcal vaccine </a:t>
            </a:r>
            <a:r>
              <a:rPr lang="en-GB" sz="2000" dirty="0">
                <a:ea typeface="Times New Roman"/>
                <a:cs typeface="Times New Roman"/>
              </a:rPr>
              <a:t>– to protect against invasive </a:t>
            </a:r>
            <a:r>
              <a:rPr lang="en-GB" sz="2000" dirty="0">
                <a:ea typeface="Times New Roman"/>
                <a:cs typeface="Times New Roman"/>
                <a:hlinkClick r:id="rId4"/>
              </a:rPr>
              <a:t>Pneumococcal</a:t>
            </a:r>
            <a:r>
              <a:rPr lang="en-GB" sz="2000" dirty="0">
                <a:ea typeface="Times New Roman"/>
                <a:cs typeface="Times New Roman"/>
              </a:rPr>
              <a:t> disease</a:t>
            </a:r>
          </a:p>
          <a:p>
            <a:pPr marL="2004696" lvl="4" indent="-316531">
              <a:spcBef>
                <a:spcPts val="554"/>
              </a:spcBef>
              <a:buFont typeface="Arial" panose="020B0604020202020204" pitchFamily="34" charset="0"/>
              <a:buChar char="•"/>
            </a:pPr>
            <a:r>
              <a:rPr lang="en-GB" sz="2000" b="1" u="sng" kern="0" dirty="0">
                <a:solidFill>
                  <a:schemeClr val="tx2"/>
                </a:solidFill>
              </a:rPr>
              <a:t>Shingles vaccine </a:t>
            </a:r>
            <a:r>
              <a:rPr lang="en-GB" sz="2000" dirty="0">
                <a:ea typeface="Times New Roman"/>
                <a:cs typeface="Times New Roman"/>
              </a:rPr>
              <a:t>– to protect against </a:t>
            </a:r>
            <a:r>
              <a:rPr lang="en-GB" sz="2000" dirty="0">
                <a:ea typeface="Times New Roman"/>
                <a:cs typeface="Times New Roman"/>
                <a:hlinkClick r:id="rId5"/>
              </a:rPr>
              <a:t>Shingles</a:t>
            </a:r>
            <a:r>
              <a:rPr lang="en-GB" sz="2000" dirty="0">
                <a:ea typeface="Times New Roman"/>
                <a:cs typeface="Times New Roman"/>
              </a:rPr>
              <a:t> (recommended for those aged &gt;70yrs)</a:t>
            </a:r>
          </a:p>
          <a:p>
            <a:endParaRPr lang="en-GB" sz="462" dirty="0">
              <a:ea typeface="Times New Roman"/>
              <a:cs typeface="Times New Roman"/>
            </a:endParaRPr>
          </a:p>
          <a:p>
            <a:endParaRPr lang="en-GB" sz="1477" dirty="0">
              <a:ea typeface="Times New Roman"/>
              <a:cs typeface="Times New Roman"/>
            </a:endParaRPr>
          </a:p>
          <a:p>
            <a:endParaRPr lang="en-GB" sz="1477" dirty="0">
              <a:ea typeface="Times New Roman"/>
              <a:cs typeface="Times New Roman"/>
            </a:endParaRPr>
          </a:p>
          <a:p>
            <a:endParaRPr lang="en-GB" sz="1477" dirty="0">
              <a:ea typeface="Times New Roman"/>
              <a:cs typeface="Times New Roman"/>
            </a:endParaRPr>
          </a:p>
          <a:p>
            <a:endParaRPr lang="en-GB" sz="1477" dirty="0">
              <a:ea typeface="Times New Roman"/>
              <a:cs typeface="Times New Roman"/>
            </a:endParaRPr>
          </a:p>
          <a:p>
            <a:endParaRPr lang="en-GB" sz="1477" dirty="0">
              <a:ea typeface="Times New Roman"/>
              <a:cs typeface="Times New Roman"/>
            </a:endParaRPr>
          </a:p>
        </p:txBody>
      </p:sp>
      <p:sp>
        <p:nvSpPr>
          <p:cNvPr id="9" name="Oval Callout 8"/>
          <p:cNvSpPr/>
          <p:nvPr/>
        </p:nvSpPr>
        <p:spPr>
          <a:xfrm>
            <a:off x="2339753" y="1370357"/>
            <a:ext cx="6058858" cy="1861796"/>
          </a:xfrm>
          <a:prstGeom prst="wedgeEllipseCallout">
            <a:avLst>
              <a:gd name="adj1" fmla="val -56767"/>
              <a:gd name="adj2" fmla="val 33898"/>
            </a:avLst>
          </a:prstGeom>
          <a:solidFill>
            <a:schemeClr val="accent3">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b="1" dirty="0">
                <a:solidFill>
                  <a:schemeClr val="tx1"/>
                </a:solidFill>
              </a:rPr>
              <a:t>Have all your residents been offered their vaccinations this year?</a:t>
            </a:r>
          </a:p>
          <a:p>
            <a:pPr algn="ctr"/>
            <a:r>
              <a:rPr lang="en-GB" sz="2000" b="1" dirty="0">
                <a:solidFill>
                  <a:schemeClr val="tx1"/>
                </a:solidFill>
              </a:rPr>
              <a:t>Ensure your care home residents have been offered the following vaccines…</a:t>
            </a:r>
          </a:p>
        </p:txBody>
      </p:sp>
      <p:sp>
        <p:nvSpPr>
          <p:cNvPr id="11" name="Oval Callout 10"/>
          <p:cNvSpPr/>
          <p:nvPr/>
        </p:nvSpPr>
        <p:spPr>
          <a:xfrm flipH="1">
            <a:off x="3450861" y="5051804"/>
            <a:ext cx="5090133" cy="1694651"/>
          </a:xfrm>
          <a:prstGeom prst="wedgeEllipseCallout">
            <a:avLst>
              <a:gd name="adj1" fmla="val 62082"/>
              <a:gd name="adj2" fmla="val 36456"/>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400" b="1" dirty="0">
                <a:solidFill>
                  <a:schemeClr val="tx1"/>
                </a:solidFill>
              </a:rPr>
              <a:t>Who will provide the vaccinations for our residents?</a:t>
            </a:r>
          </a:p>
        </p:txBody>
      </p:sp>
      <p:grpSp>
        <p:nvGrpSpPr>
          <p:cNvPr id="12" name="Group 11">
            <a:extLst>
              <a:ext uri="{FF2B5EF4-FFF2-40B4-BE49-F238E27FC236}">
                <a16:creationId xmlns:a16="http://schemas.microsoft.com/office/drawing/2014/main" id="{473C1DE4-08D4-D248-A5DD-D115C05E960E}"/>
              </a:ext>
            </a:extLst>
          </p:cNvPr>
          <p:cNvGrpSpPr/>
          <p:nvPr/>
        </p:nvGrpSpPr>
        <p:grpSpPr>
          <a:xfrm>
            <a:off x="339493" y="1833745"/>
            <a:ext cx="1440787" cy="2033579"/>
            <a:chOff x="510685" y="971454"/>
            <a:chExt cx="866698" cy="1261377"/>
          </a:xfrm>
        </p:grpSpPr>
        <p:pic>
          <p:nvPicPr>
            <p:cNvPr id="13" name="Picture 12" descr="A close up of a logo&#10;&#10;Description automatically generated">
              <a:extLst>
                <a:ext uri="{FF2B5EF4-FFF2-40B4-BE49-F238E27FC236}">
                  <a16:creationId xmlns:a16="http://schemas.microsoft.com/office/drawing/2014/main" id="{25510B47-9FBB-794E-809B-9B974BFF99AB}"/>
                </a:ext>
              </a:extLst>
            </p:cNvPr>
            <p:cNvPicPr>
              <a:picLocks noChangeAspect="1"/>
            </p:cNvPicPr>
            <p:nvPr/>
          </p:nvPicPr>
          <p:blipFill>
            <a:blip r:embed="rId6"/>
            <a:stretch>
              <a:fillRect/>
            </a:stretch>
          </p:blipFill>
          <p:spPr>
            <a:xfrm>
              <a:off x="510685" y="971454"/>
              <a:ext cx="866698" cy="1125271"/>
            </a:xfrm>
            <a:prstGeom prst="rect">
              <a:avLst/>
            </a:prstGeom>
          </p:spPr>
        </p:pic>
        <p:pic>
          <p:nvPicPr>
            <p:cNvPr id="14" name="Picture 13">
              <a:extLst>
                <a:ext uri="{FF2B5EF4-FFF2-40B4-BE49-F238E27FC236}">
                  <a16:creationId xmlns:a16="http://schemas.microsoft.com/office/drawing/2014/main" id="{4DFE298A-66AB-0345-B45F-C0AAF61BB517}"/>
                </a:ext>
              </a:extLst>
            </p:cNvPr>
            <p:cNvPicPr>
              <a:picLocks noChangeAspect="1"/>
            </p:cNvPicPr>
            <p:nvPr/>
          </p:nvPicPr>
          <p:blipFill>
            <a:blip r:embed="rId7"/>
            <a:stretch>
              <a:fillRect/>
            </a:stretch>
          </p:blipFill>
          <p:spPr>
            <a:xfrm>
              <a:off x="712101" y="1747967"/>
              <a:ext cx="560376" cy="484864"/>
            </a:xfrm>
            <a:prstGeom prst="rect">
              <a:avLst/>
            </a:prstGeom>
          </p:spPr>
        </p:pic>
      </p:grpSp>
      <p:pic>
        <p:nvPicPr>
          <p:cNvPr id="15" name="Picture 14">
            <a:extLst>
              <a:ext uri="{FF2B5EF4-FFF2-40B4-BE49-F238E27FC236}">
                <a16:creationId xmlns:a16="http://schemas.microsoft.com/office/drawing/2014/main" id="{E9A8CEFD-ACF0-7D4A-9509-1BE4A22B755B}"/>
              </a:ext>
            </a:extLst>
          </p:cNvPr>
          <p:cNvPicPr>
            <a:picLocks noChangeAspect="1"/>
          </p:cNvPicPr>
          <p:nvPr/>
        </p:nvPicPr>
        <p:blipFill>
          <a:blip r:embed="rId8"/>
          <a:stretch>
            <a:fillRect/>
          </a:stretch>
        </p:blipFill>
        <p:spPr>
          <a:xfrm>
            <a:off x="339493" y="4632386"/>
            <a:ext cx="1440787" cy="1873022"/>
          </a:xfrm>
          <a:prstGeom prst="rect">
            <a:avLst/>
          </a:prstGeom>
        </p:spPr>
      </p:pic>
      <p:pic>
        <p:nvPicPr>
          <p:cNvPr id="16" name="Picture 2">
            <a:extLst>
              <a:ext uri="{FF2B5EF4-FFF2-40B4-BE49-F238E27FC236}">
                <a16:creationId xmlns:a16="http://schemas.microsoft.com/office/drawing/2014/main" id="{DB7B45FC-2440-4D6E-B7AF-62989725E6BC}"/>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6534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571" y="692695"/>
            <a:ext cx="7977554" cy="1057219"/>
          </a:xfrm>
          <a:noFill/>
        </p:spPr>
        <p:txBody>
          <a:bodyPr/>
          <a:lstStyle/>
          <a:p>
            <a:pPr lvl="1" indent="-254885" defTabSz="779079">
              <a:defRPr/>
            </a:pPr>
            <a:r>
              <a:rPr lang="en-GB" sz="2215" b="1" dirty="0">
                <a:solidFill>
                  <a:srgbClr val="009999"/>
                </a:solidFill>
                <a:cs typeface="Arial" pitchFamily="34" charset="0"/>
              </a:rPr>
              <a:t>What do our care home staff need to do…</a:t>
            </a:r>
            <a:endParaRPr lang="en-GB" sz="1846" b="1" dirty="0">
              <a:solidFill>
                <a:srgbClr val="009999"/>
              </a:solidFill>
              <a:cs typeface="Arial" pitchFamily="34" charset="0"/>
            </a:endParaRPr>
          </a:p>
        </p:txBody>
      </p:sp>
      <p:sp>
        <p:nvSpPr>
          <p:cNvPr id="4" name="Slide Number Placeholder 3"/>
          <p:cNvSpPr>
            <a:spLocks noGrp="1"/>
          </p:cNvSpPr>
          <p:nvPr>
            <p:ph type="sldNum" sz="quarter" idx="14"/>
          </p:nvPr>
        </p:nvSpPr>
        <p:spPr/>
        <p:txBody>
          <a:bodyPr/>
          <a:lstStyle/>
          <a:p>
            <a:fld id="{8FC524A1-7B6A-464D-B8BC-8FE2E057339E}" type="slidenum">
              <a:rPr lang="en-GB" smtClean="0"/>
              <a:pPr/>
              <a:t>33</a:t>
            </a:fld>
            <a:endParaRPr lang="en-GB" dirty="0"/>
          </a:p>
        </p:txBody>
      </p:sp>
      <p:sp>
        <p:nvSpPr>
          <p:cNvPr id="6" name="Rectangle 5"/>
          <p:cNvSpPr/>
          <p:nvPr/>
        </p:nvSpPr>
        <p:spPr>
          <a:xfrm>
            <a:off x="238486" y="2117317"/>
            <a:ext cx="7982515" cy="1243225"/>
          </a:xfrm>
          <a:prstGeom prst="rect">
            <a:avLst/>
          </a:prstGeom>
        </p:spPr>
        <p:txBody>
          <a:bodyPr wrap="square">
            <a:spAutoFit/>
          </a:bodyPr>
          <a:lstStyle/>
          <a:p>
            <a:pPr defTabSz="843830"/>
            <a:r>
              <a:rPr lang="en-GB" sz="1477" dirty="0">
                <a:ea typeface="Times New Roman"/>
                <a:cs typeface="Times New Roman"/>
              </a:rPr>
              <a:t>				         </a:t>
            </a:r>
            <a:r>
              <a:rPr lang="en-GB" sz="1108" dirty="0">
                <a:ea typeface="Times New Roman"/>
                <a:cs typeface="Times New Roman"/>
              </a:rPr>
              <a:t>    </a:t>
            </a:r>
          </a:p>
          <a:p>
            <a:pPr defTabSz="843830"/>
            <a:endParaRPr lang="en-GB" sz="1108" b="1" dirty="0">
              <a:solidFill>
                <a:schemeClr val="tx2"/>
              </a:solidFill>
              <a:ea typeface="Times New Roman"/>
              <a:cs typeface="Times New Roman"/>
            </a:endParaRPr>
          </a:p>
          <a:p>
            <a:pPr defTabSz="843830"/>
            <a:r>
              <a:rPr lang="en-GB" sz="1108" b="1" dirty="0">
                <a:solidFill>
                  <a:schemeClr val="tx2"/>
                </a:solidFill>
                <a:ea typeface="Times New Roman"/>
                <a:cs typeface="Times New Roman"/>
              </a:rPr>
              <a:t>	</a:t>
            </a:r>
          </a:p>
          <a:p>
            <a:pPr defTabSz="843830"/>
            <a:r>
              <a:rPr lang="en-GB" sz="1108" b="1" dirty="0">
                <a:solidFill>
                  <a:schemeClr val="tx2"/>
                </a:solidFill>
                <a:ea typeface="Times New Roman"/>
                <a:cs typeface="Times New Roman"/>
              </a:rPr>
              <a:t>				</a:t>
            </a:r>
            <a:endParaRPr lang="en-GB" sz="1292" dirty="0">
              <a:ea typeface="Times New Roman"/>
              <a:cs typeface="Times New Roman"/>
            </a:endParaRPr>
          </a:p>
          <a:p>
            <a:pPr defTabSz="843830"/>
            <a:endParaRPr lang="en-GB" sz="1108" b="1" kern="0" dirty="0">
              <a:solidFill>
                <a:schemeClr val="tx2"/>
              </a:solidFill>
            </a:endParaRPr>
          </a:p>
          <a:p>
            <a:pPr lvl="8"/>
            <a:r>
              <a:rPr lang="en-GB" sz="1108" b="1" kern="0" dirty="0">
                <a:solidFill>
                  <a:schemeClr val="tx2"/>
                </a:solidFill>
              </a:rPr>
              <a:t>             </a:t>
            </a:r>
            <a:endParaRPr lang="en-GB" sz="1662" dirty="0"/>
          </a:p>
          <a:p>
            <a:pPr lvl="8" indent="-3376331"/>
            <a:endParaRPr lang="en-GB" sz="462" dirty="0"/>
          </a:p>
        </p:txBody>
      </p:sp>
      <p:sp>
        <p:nvSpPr>
          <p:cNvPr id="8" name="Oval Callout 7"/>
          <p:cNvSpPr/>
          <p:nvPr/>
        </p:nvSpPr>
        <p:spPr>
          <a:xfrm>
            <a:off x="2527432" y="1834707"/>
            <a:ext cx="3412720" cy="1424290"/>
          </a:xfrm>
          <a:prstGeom prst="wedgeEllipseCallout">
            <a:avLst>
              <a:gd name="adj1" fmla="val -62316"/>
              <a:gd name="adj2" fmla="val 40912"/>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lumMod val="50000"/>
                  </a:schemeClr>
                </a:solidFill>
              </a:rPr>
              <a:t>Have you and your staff been vaccinated</a:t>
            </a:r>
            <a:r>
              <a:rPr lang="en-GB" sz="1662" b="1" dirty="0">
                <a:solidFill>
                  <a:schemeClr val="accent1">
                    <a:lumMod val="50000"/>
                  </a:schemeClr>
                </a:solidFill>
              </a:rPr>
              <a:t>?</a:t>
            </a:r>
          </a:p>
        </p:txBody>
      </p:sp>
      <p:sp>
        <p:nvSpPr>
          <p:cNvPr id="10" name="Oval Callout 9"/>
          <p:cNvSpPr/>
          <p:nvPr/>
        </p:nvSpPr>
        <p:spPr>
          <a:xfrm flipH="1">
            <a:off x="5341014" y="3552009"/>
            <a:ext cx="3047409" cy="1604847"/>
          </a:xfrm>
          <a:prstGeom prst="wedgeEllipseCallout">
            <a:avLst>
              <a:gd name="adj1" fmla="val 62082"/>
              <a:gd name="adj2" fmla="val 364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tx2"/>
              </a:buClr>
            </a:pPr>
            <a:r>
              <a:rPr lang="en-GB" sz="2400" b="1" kern="0" dirty="0">
                <a:solidFill>
                  <a:schemeClr val="bg1"/>
                </a:solidFill>
                <a:sym typeface="Wingdings"/>
              </a:rPr>
              <a:t>How can staff receive their vaccination?</a:t>
            </a:r>
          </a:p>
        </p:txBody>
      </p:sp>
      <p:grpSp>
        <p:nvGrpSpPr>
          <p:cNvPr id="11" name="Group 10">
            <a:extLst>
              <a:ext uri="{FF2B5EF4-FFF2-40B4-BE49-F238E27FC236}">
                <a16:creationId xmlns:a16="http://schemas.microsoft.com/office/drawing/2014/main" id="{473C1DE4-08D4-D248-A5DD-D115C05E960E}"/>
              </a:ext>
            </a:extLst>
          </p:cNvPr>
          <p:cNvGrpSpPr/>
          <p:nvPr/>
        </p:nvGrpSpPr>
        <p:grpSpPr>
          <a:xfrm>
            <a:off x="544444" y="2419544"/>
            <a:ext cx="1602360" cy="1801544"/>
            <a:chOff x="510685" y="971454"/>
            <a:chExt cx="866698" cy="1261377"/>
          </a:xfrm>
        </p:grpSpPr>
        <p:pic>
          <p:nvPicPr>
            <p:cNvPr id="12" name="Picture 11" descr="A close up of a logo&#10;&#10;Description automatically generated">
              <a:extLst>
                <a:ext uri="{FF2B5EF4-FFF2-40B4-BE49-F238E27FC236}">
                  <a16:creationId xmlns:a16="http://schemas.microsoft.com/office/drawing/2014/main" id="{25510B47-9FBB-794E-809B-9B974BFF99AB}"/>
                </a:ext>
              </a:extLst>
            </p:cNvPr>
            <p:cNvPicPr>
              <a:picLocks noChangeAspect="1"/>
            </p:cNvPicPr>
            <p:nvPr/>
          </p:nvPicPr>
          <p:blipFill>
            <a:blip r:embed="rId3"/>
            <a:stretch>
              <a:fillRect/>
            </a:stretch>
          </p:blipFill>
          <p:spPr>
            <a:xfrm>
              <a:off x="510685" y="971454"/>
              <a:ext cx="866698" cy="1125271"/>
            </a:xfrm>
            <a:prstGeom prst="rect">
              <a:avLst/>
            </a:prstGeom>
          </p:spPr>
        </p:pic>
        <p:pic>
          <p:nvPicPr>
            <p:cNvPr id="13" name="Picture 12">
              <a:extLst>
                <a:ext uri="{FF2B5EF4-FFF2-40B4-BE49-F238E27FC236}">
                  <a16:creationId xmlns:a16="http://schemas.microsoft.com/office/drawing/2014/main" id="{4DFE298A-66AB-0345-B45F-C0AAF61BB517}"/>
                </a:ext>
              </a:extLst>
            </p:cNvPr>
            <p:cNvPicPr>
              <a:picLocks noChangeAspect="1"/>
            </p:cNvPicPr>
            <p:nvPr/>
          </p:nvPicPr>
          <p:blipFill>
            <a:blip r:embed="rId4"/>
            <a:stretch>
              <a:fillRect/>
            </a:stretch>
          </p:blipFill>
          <p:spPr>
            <a:xfrm>
              <a:off x="712101" y="1747967"/>
              <a:ext cx="560376" cy="484864"/>
            </a:xfrm>
            <a:prstGeom prst="rect">
              <a:avLst/>
            </a:prstGeom>
          </p:spPr>
        </p:pic>
      </p:grpSp>
      <p:pic>
        <p:nvPicPr>
          <p:cNvPr id="14" name="Picture 13">
            <a:extLst>
              <a:ext uri="{FF2B5EF4-FFF2-40B4-BE49-F238E27FC236}">
                <a16:creationId xmlns:a16="http://schemas.microsoft.com/office/drawing/2014/main" id="{E9A8CEFD-ACF0-7D4A-9509-1BE4A22B755B}"/>
              </a:ext>
            </a:extLst>
          </p:cNvPr>
          <p:cNvPicPr>
            <a:picLocks noChangeAspect="1"/>
          </p:cNvPicPr>
          <p:nvPr/>
        </p:nvPicPr>
        <p:blipFill>
          <a:blip r:embed="rId5"/>
          <a:stretch>
            <a:fillRect/>
          </a:stretch>
        </p:blipFill>
        <p:spPr>
          <a:xfrm>
            <a:off x="2915817" y="3587448"/>
            <a:ext cx="1656184" cy="2153039"/>
          </a:xfrm>
          <a:prstGeom prst="rect">
            <a:avLst/>
          </a:prstGeom>
        </p:spPr>
      </p:pic>
      <p:pic>
        <p:nvPicPr>
          <p:cNvPr id="15"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524328" y="1497636"/>
            <a:ext cx="1287308" cy="12358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497745" y="6107889"/>
            <a:ext cx="8175678" cy="830997"/>
          </a:xfrm>
          <a:prstGeom prst="rect">
            <a:avLst/>
          </a:prstGeom>
          <a:noFill/>
        </p:spPr>
        <p:txBody>
          <a:bodyPr wrap="square" rtlCol="0">
            <a:spAutoFit/>
          </a:bodyPr>
          <a:lstStyle/>
          <a:p>
            <a:pPr algn="ctr"/>
            <a:r>
              <a:rPr lang="en-GB" sz="1846" b="1" i="1" dirty="0">
                <a:solidFill>
                  <a:schemeClr val="accent6"/>
                </a:solidFill>
              </a:rPr>
              <a:t>“</a:t>
            </a:r>
            <a:r>
              <a:rPr lang="en-GB" sz="2400" b="1" i="1" dirty="0">
                <a:solidFill>
                  <a:srgbClr val="FF0000"/>
                </a:solidFill>
              </a:rPr>
              <a:t>If we do one small vaccine, it might make a big difference”</a:t>
            </a:r>
          </a:p>
          <a:p>
            <a:pPr algn="ctr"/>
            <a:r>
              <a:rPr lang="en-GB" sz="2400" b="1" i="1" dirty="0">
                <a:solidFill>
                  <a:srgbClr val="FF0000"/>
                </a:solidFill>
              </a:rPr>
              <a:t>Care Home, Sutton</a:t>
            </a:r>
          </a:p>
        </p:txBody>
      </p:sp>
      <p:pic>
        <p:nvPicPr>
          <p:cNvPr id="17" name="Picture 2">
            <a:extLst>
              <a:ext uri="{FF2B5EF4-FFF2-40B4-BE49-F238E27FC236}">
                <a16:creationId xmlns:a16="http://schemas.microsoft.com/office/drawing/2014/main" id="{26A27256-C0F9-4102-9144-BEEC9EA15EF1}"/>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599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27848" y="5877272"/>
            <a:ext cx="3197649" cy="764704"/>
          </a:xfrm>
        </p:spPr>
        <p:txBody>
          <a:bodyPr anchor="t"/>
          <a:lstStyle/>
          <a:p>
            <a:r>
              <a:rPr lang="en-GB" dirty="0"/>
              <a:t>Influenza</a:t>
            </a:r>
          </a:p>
        </p:txBody>
      </p:sp>
      <p:sp>
        <p:nvSpPr>
          <p:cNvPr id="5" name="Content Placeholder 4"/>
          <p:cNvSpPr>
            <a:spLocks noGrp="1"/>
          </p:cNvSpPr>
          <p:nvPr>
            <p:ph idx="1"/>
          </p:nvPr>
        </p:nvSpPr>
        <p:spPr>
          <a:xfrm>
            <a:off x="0" y="1106518"/>
            <a:ext cx="5796137" cy="5751482"/>
          </a:xfrm>
        </p:spPr>
        <p:txBody>
          <a:bodyPr>
            <a:noAutofit/>
          </a:bodyPr>
          <a:lstStyle/>
          <a:p>
            <a:pPr>
              <a:lnSpc>
                <a:spcPct val="134000"/>
              </a:lnSpc>
              <a:spcBef>
                <a:spcPts val="0"/>
              </a:spcBef>
            </a:pPr>
            <a:r>
              <a:rPr lang="en-GB" sz="2400" dirty="0">
                <a:solidFill>
                  <a:srgbClr val="000000"/>
                </a:solidFill>
                <a:latin typeface="Calibri"/>
                <a:cs typeface="Calibri"/>
              </a:rPr>
              <a:t>Spread primarily by close contact</a:t>
            </a:r>
          </a:p>
          <a:p>
            <a:pPr lvl="1">
              <a:lnSpc>
                <a:spcPct val="134000"/>
              </a:lnSpc>
              <a:spcBef>
                <a:spcPts val="0"/>
              </a:spcBef>
            </a:pPr>
            <a:r>
              <a:rPr lang="en-GB" sz="2400" dirty="0">
                <a:solidFill>
                  <a:srgbClr val="000000"/>
                </a:solidFill>
                <a:latin typeface="Calibri"/>
                <a:cs typeface="Calibri"/>
              </a:rPr>
              <a:t> Droplet </a:t>
            </a:r>
          </a:p>
          <a:p>
            <a:pPr lvl="1">
              <a:lnSpc>
                <a:spcPct val="134000"/>
              </a:lnSpc>
              <a:spcBef>
                <a:spcPts val="0"/>
              </a:spcBef>
            </a:pPr>
            <a:r>
              <a:rPr lang="en-GB" sz="2400" dirty="0">
                <a:solidFill>
                  <a:srgbClr val="000000"/>
                </a:solidFill>
                <a:latin typeface="Calibri"/>
                <a:cs typeface="Calibri"/>
              </a:rPr>
              <a:t>Direct contact</a:t>
            </a:r>
          </a:p>
          <a:p>
            <a:pPr lvl="1">
              <a:lnSpc>
                <a:spcPct val="134000"/>
              </a:lnSpc>
              <a:spcBef>
                <a:spcPts val="0"/>
              </a:spcBef>
            </a:pPr>
            <a:r>
              <a:rPr lang="en-GB" sz="2400" dirty="0">
                <a:solidFill>
                  <a:srgbClr val="000000"/>
                </a:solidFill>
                <a:latin typeface="Calibri"/>
                <a:cs typeface="Calibri"/>
              </a:rPr>
              <a:t>Coughing</a:t>
            </a:r>
          </a:p>
          <a:p>
            <a:pPr>
              <a:lnSpc>
                <a:spcPct val="134000"/>
              </a:lnSpc>
              <a:spcBef>
                <a:spcPts val="0"/>
              </a:spcBef>
            </a:pPr>
            <a:r>
              <a:rPr lang="en-GB" sz="2400" dirty="0">
                <a:solidFill>
                  <a:srgbClr val="000000"/>
                </a:solidFill>
                <a:latin typeface="Calibri"/>
                <a:cs typeface="Calibri"/>
              </a:rPr>
              <a:t>Respiratory viruses may remain on surfaces for several hours.</a:t>
            </a:r>
          </a:p>
          <a:p>
            <a:pPr>
              <a:lnSpc>
                <a:spcPct val="134000"/>
              </a:lnSpc>
              <a:spcBef>
                <a:spcPts val="0"/>
              </a:spcBef>
            </a:pPr>
            <a:r>
              <a:rPr lang="en-GB" sz="2400" b="1" dirty="0">
                <a:solidFill>
                  <a:srgbClr val="000000"/>
                </a:solidFill>
                <a:latin typeface="Calibri"/>
                <a:cs typeface="Calibri"/>
              </a:rPr>
              <a:t>Incubation period</a:t>
            </a:r>
            <a:r>
              <a:rPr lang="en-GB" sz="2400" dirty="0">
                <a:solidFill>
                  <a:srgbClr val="000000"/>
                </a:solidFill>
                <a:latin typeface="Calibri"/>
                <a:cs typeface="Calibri"/>
              </a:rPr>
              <a:t>: The usual incubation period of influenza is two days (range 1-4).</a:t>
            </a:r>
          </a:p>
          <a:p>
            <a:pPr>
              <a:lnSpc>
                <a:spcPct val="134000"/>
              </a:lnSpc>
              <a:spcBef>
                <a:spcPts val="0"/>
              </a:spcBef>
            </a:pPr>
            <a:r>
              <a:rPr lang="en-GB" sz="2400" b="1" dirty="0">
                <a:solidFill>
                  <a:srgbClr val="000000"/>
                </a:solidFill>
                <a:latin typeface="Calibri"/>
                <a:cs typeface="Calibri"/>
              </a:rPr>
              <a:t>Period of infectiousness: </a:t>
            </a:r>
            <a:r>
              <a:rPr lang="en-GB" sz="2400" dirty="0">
                <a:solidFill>
                  <a:srgbClr val="000000"/>
                </a:solidFill>
                <a:latin typeface="Calibri"/>
                <a:cs typeface="Calibri"/>
              </a:rPr>
              <a:t>Starts with the onset of symptoms and lasts for the duration of symptoms.</a:t>
            </a:r>
          </a:p>
          <a:p>
            <a:pPr>
              <a:lnSpc>
                <a:spcPct val="134000"/>
              </a:lnSpc>
              <a:spcBef>
                <a:spcPts val="0"/>
              </a:spcBef>
            </a:pPr>
            <a:r>
              <a:rPr lang="en-GB" sz="2400" dirty="0">
                <a:solidFill>
                  <a:srgbClr val="000000"/>
                </a:solidFill>
                <a:latin typeface="Calibri"/>
                <a:cs typeface="Calibri"/>
              </a:rPr>
              <a:t> </a:t>
            </a:r>
          </a:p>
          <a:p>
            <a:pPr>
              <a:lnSpc>
                <a:spcPct val="134000"/>
              </a:lnSpc>
              <a:spcBef>
                <a:spcPts val="0"/>
              </a:spcBef>
            </a:pPr>
            <a:endParaRPr lang="en-GB" sz="1662" dirty="0">
              <a:solidFill>
                <a:srgbClr val="000000"/>
              </a:solidFill>
              <a:latin typeface="Calibri"/>
              <a:cs typeface="Calibri"/>
            </a:endParaRPr>
          </a:p>
        </p:txBody>
      </p:sp>
      <p:pic>
        <p:nvPicPr>
          <p:cNvPr id="2" name="Picture 1" descr="influ.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6137" y="1700808"/>
            <a:ext cx="3168351" cy="2520280"/>
          </a:xfrm>
          <a:prstGeom prst="rect">
            <a:avLst/>
          </a:prstGeom>
        </p:spPr>
      </p:pic>
      <p:pic>
        <p:nvPicPr>
          <p:cNvPr id="6" name="Picture 2">
            <a:extLst>
              <a:ext uri="{FF2B5EF4-FFF2-40B4-BE49-F238E27FC236}">
                <a16:creationId xmlns:a16="http://schemas.microsoft.com/office/drawing/2014/main" id="{E684CDC5-96C1-43E8-87AF-A1C134DB7B7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3528" y="260648"/>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2100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571" y="451638"/>
            <a:ext cx="7977554" cy="1609210"/>
          </a:xfrm>
          <a:noFill/>
        </p:spPr>
        <p:txBody>
          <a:bodyPr/>
          <a:lstStyle/>
          <a:p>
            <a:pPr lvl="1" indent="-254885" defTabSz="779079">
              <a:defRPr/>
            </a:pPr>
            <a:r>
              <a:rPr lang="en-GB" sz="2215" b="1" dirty="0">
                <a:solidFill>
                  <a:srgbClr val="009999"/>
                </a:solidFill>
                <a:cs typeface="Arial" pitchFamily="34" charset="0"/>
              </a:rPr>
              <a:t>What do our care home staff need to do…</a:t>
            </a:r>
            <a:endParaRPr lang="en-GB" sz="1846" b="1" dirty="0">
              <a:solidFill>
                <a:srgbClr val="009999"/>
              </a:solidFill>
              <a:cs typeface="Arial" pitchFamily="34" charset="0"/>
            </a:endParaRPr>
          </a:p>
        </p:txBody>
      </p:sp>
      <p:sp>
        <p:nvSpPr>
          <p:cNvPr id="4" name="Slide Number Placeholder 3"/>
          <p:cNvSpPr>
            <a:spLocks noGrp="1"/>
          </p:cNvSpPr>
          <p:nvPr>
            <p:ph type="sldNum" sz="quarter" idx="14"/>
          </p:nvPr>
        </p:nvSpPr>
        <p:spPr/>
        <p:txBody>
          <a:bodyPr/>
          <a:lstStyle/>
          <a:p>
            <a:fld id="{8FC524A1-7B6A-464D-B8BC-8FE2E057339E}" type="slidenum">
              <a:rPr lang="en-GB" smtClean="0"/>
              <a:pPr/>
              <a:t>35</a:t>
            </a:fld>
            <a:endParaRPr lang="en-GB" dirty="0"/>
          </a:p>
        </p:txBody>
      </p:sp>
      <p:sp>
        <p:nvSpPr>
          <p:cNvPr id="6" name="Rectangle 5"/>
          <p:cNvSpPr/>
          <p:nvPr/>
        </p:nvSpPr>
        <p:spPr>
          <a:xfrm>
            <a:off x="148282" y="1176319"/>
            <a:ext cx="8995718" cy="6186565"/>
          </a:xfrm>
          <a:prstGeom prst="rect">
            <a:avLst/>
          </a:prstGeom>
        </p:spPr>
        <p:txBody>
          <a:bodyPr wrap="square">
            <a:spAutoFit/>
          </a:bodyPr>
          <a:lstStyle/>
          <a:p>
            <a:pPr defTabSz="843830"/>
            <a:r>
              <a:rPr lang="en-GB" sz="1477" dirty="0">
                <a:ea typeface="Times New Roman"/>
                <a:cs typeface="Times New Roman"/>
              </a:rPr>
              <a:t>				         </a:t>
            </a:r>
            <a:r>
              <a:rPr lang="en-GB" sz="1108" dirty="0">
                <a:ea typeface="Times New Roman"/>
                <a:cs typeface="Times New Roman"/>
              </a:rPr>
              <a:t>    </a:t>
            </a:r>
          </a:p>
          <a:p>
            <a:pPr defTabSz="843830"/>
            <a:endParaRPr lang="en-GB" sz="1108" b="1" dirty="0">
              <a:solidFill>
                <a:schemeClr val="tx2"/>
              </a:solidFill>
              <a:ea typeface="Times New Roman"/>
              <a:cs typeface="Times New Roman"/>
            </a:endParaRPr>
          </a:p>
          <a:p>
            <a:pPr defTabSz="843830"/>
            <a:r>
              <a:rPr lang="en-GB" sz="1108" b="1" dirty="0">
                <a:solidFill>
                  <a:schemeClr val="tx2"/>
                </a:solidFill>
                <a:ea typeface="Times New Roman"/>
                <a:cs typeface="Times New Roman"/>
              </a:rPr>
              <a:t>	</a:t>
            </a:r>
          </a:p>
          <a:p>
            <a:pPr defTabSz="843830"/>
            <a:r>
              <a:rPr lang="en-GB" dirty="0">
                <a:ea typeface="Times New Roman"/>
                <a:cs typeface="Times New Roman"/>
              </a:rPr>
              <a:t>All health and social care staff can get </a:t>
            </a:r>
            <a:r>
              <a:rPr lang="en-GB" dirty="0">
                <a:solidFill>
                  <a:srgbClr val="FF0000"/>
                </a:solidFill>
                <a:ea typeface="Times New Roman"/>
                <a:cs typeface="Times New Roman"/>
              </a:rPr>
              <a:t>free flu vaccine </a:t>
            </a:r>
            <a:r>
              <a:rPr lang="en-GB" dirty="0">
                <a:ea typeface="Times New Roman"/>
                <a:cs typeface="Times New Roman"/>
              </a:rPr>
              <a:t>under the national flu vaccination scheme. </a:t>
            </a:r>
          </a:p>
          <a:p>
            <a:pPr defTabSz="843830"/>
            <a:endParaRPr lang="en-GB" dirty="0">
              <a:ea typeface="Times New Roman"/>
              <a:cs typeface="Times New Roman"/>
            </a:endParaRPr>
          </a:p>
          <a:p>
            <a:pPr defTabSz="843830"/>
            <a:r>
              <a:rPr lang="en-GB" dirty="0">
                <a:ea typeface="Times New Roman"/>
                <a:cs typeface="Times New Roman"/>
              </a:rPr>
              <a:t>Includes staff employed by a registered…</a:t>
            </a:r>
          </a:p>
          <a:p>
            <a:pPr defTabSz="843830"/>
            <a:r>
              <a:rPr lang="en-GB" dirty="0">
                <a:ea typeface="Times New Roman"/>
                <a:cs typeface="Times New Roman"/>
              </a:rPr>
              <a:t>			</a:t>
            </a:r>
          </a:p>
          <a:p>
            <a:pPr defTabSz="843830"/>
            <a:r>
              <a:rPr lang="en-GB" dirty="0">
                <a:ea typeface="Times New Roman"/>
                <a:cs typeface="Times New Roman"/>
              </a:rPr>
              <a:t>	Residential care/nursing </a:t>
            </a:r>
          </a:p>
          <a:p>
            <a:pPr defTabSz="843830"/>
            <a:endParaRPr lang="en-GB" dirty="0">
              <a:ea typeface="Times New Roman"/>
              <a:cs typeface="Times New Roman"/>
            </a:endParaRPr>
          </a:p>
          <a:p>
            <a:pPr defTabSz="843830"/>
            <a:r>
              <a:rPr lang="en-GB" dirty="0">
                <a:ea typeface="Times New Roman"/>
                <a:cs typeface="Times New Roman"/>
              </a:rPr>
              <a:t>	 Domiciliary care provider</a:t>
            </a:r>
          </a:p>
          <a:p>
            <a:pPr defTabSz="843830"/>
            <a:endParaRPr lang="en-GB" dirty="0">
              <a:ea typeface="Times New Roman"/>
              <a:cs typeface="Times New Roman"/>
            </a:endParaRPr>
          </a:p>
          <a:p>
            <a:pPr defTabSz="843830"/>
            <a:r>
              <a:rPr lang="en-GB" dirty="0">
                <a:ea typeface="Times New Roman"/>
                <a:cs typeface="Times New Roman"/>
              </a:rPr>
              <a:t>directly involved in the care of vulnerable* patients/clients at  increased risk from exposure to Flu (influenza). </a:t>
            </a:r>
          </a:p>
          <a:p>
            <a:pPr defTabSz="843830"/>
            <a:endParaRPr lang="en-GB" dirty="0">
              <a:ea typeface="Times New Roman"/>
              <a:cs typeface="Times New Roman"/>
            </a:endParaRPr>
          </a:p>
          <a:p>
            <a:pPr defTabSz="843830"/>
            <a:r>
              <a:rPr lang="en-GB" dirty="0">
                <a:ea typeface="Times New Roman"/>
                <a:cs typeface="Times New Roman"/>
              </a:rPr>
              <a:t>*Vulnerable means those patients/clients in a clinical risk group for flu or who are aged 65 years and over.</a:t>
            </a:r>
          </a:p>
          <a:p>
            <a:pPr marL="246191">
              <a:buClr>
                <a:schemeClr val="tx2"/>
              </a:buClr>
            </a:pPr>
            <a:endParaRPr lang="en-GB" dirty="0">
              <a:solidFill>
                <a:srgbClr val="000000"/>
              </a:solidFill>
              <a:ea typeface="Times New Roman"/>
              <a:cs typeface="Times New Roman"/>
            </a:endParaRPr>
          </a:p>
          <a:p>
            <a:pPr marL="246191" algn="ctr">
              <a:buClr>
                <a:schemeClr val="tx2"/>
              </a:buClr>
            </a:pPr>
            <a:endParaRPr lang="en-GB" dirty="0">
              <a:solidFill>
                <a:srgbClr val="000000"/>
              </a:solidFill>
              <a:ea typeface="Times New Roman"/>
              <a:cs typeface="Times New Roman"/>
            </a:endParaRPr>
          </a:p>
          <a:p>
            <a:pPr marL="246191" algn="ctr">
              <a:buClr>
                <a:schemeClr val="tx2"/>
              </a:buClr>
            </a:pPr>
            <a:r>
              <a:rPr lang="en-GB" sz="2215" dirty="0">
                <a:solidFill>
                  <a:srgbClr val="000000"/>
                </a:solidFill>
                <a:ea typeface="Times New Roman"/>
                <a:cs typeface="Times New Roman"/>
              </a:rPr>
              <a:t>You just need to take your ID into a pharmacy </a:t>
            </a:r>
          </a:p>
          <a:p>
            <a:pPr marL="246191">
              <a:buClr>
                <a:schemeClr val="tx2"/>
              </a:buClr>
            </a:pPr>
            <a:r>
              <a:rPr lang="en-GB" sz="1108" dirty="0">
                <a:solidFill>
                  <a:srgbClr val="000000"/>
                </a:solidFill>
                <a:ea typeface="Times New Roman"/>
                <a:cs typeface="Times New Roman"/>
              </a:rPr>
              <a:t> </a:t>
            </a:r>
          </a:p>
          <a:p>
            <a:pPr lvl="8"/>
            <a:r>
              <a:rPr lang="en-GB" sz="1108" kern="0" dirty="0">
                <a:solidFill>
                  <a:srgbClr val="000000"/>
                </a:solidFill>
              </a:rPr>
              <a:t>               </a:t>
            </a:r>
            <a:r>
              <a:rPr lang="en-GB" sz="1108" b="1" kern="0" dirty="0">
                <a:solidFill>
                  <a:schemeClr val="tx2"/>
                </a:solidFill>
              </a:rPr>
              <a:t> </a:t>
            </a:r>
          </a:p>
          <a:p>
            <a:pPr marL="3640106" lvl="8" indent="-263776">
              <a:buFont typeface="Arial" pitchFamily="34" charset="0"/>
              <a:buChar char="•"/>
            </a:pPr>
            <a:endParaRPr lang="en-GB" sz="1108" b="1" kern="0" dirty="0">
              <a:solidFill>
                <a:schemeClr val="tx2"/>
              </a:solidFill>
            </a:endParaRPr>
          </a:p>
          <a:p>
            <a:pPr lvl="8"/>
            <a:r>
              <a:rPr lang="en-GB" sz="1108" b="1" kern="0" dirty="0">
                <a:solidFill>
                  <a:schemeClr val="tx2"/>
                </a:solidFill>
              </a:rPr>
              <a:t>             </a:t>
            </a:r>
            <a:endParaRPr lang="en-GB" sz="1662" dirty="0"/>
          </a:p>
          <a:p>
            <a:pPr lvl="8" indent="-3376331"/>
            <a:endParaRPr lang="en-GB" sz="462" dirty="0"/>
          </a:p>
        </p:txBody>
      </p:sp>
      <p:pic>
        <p:nvPicPr>
          <p:cNvPr id="15"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073402" y="703060"/>
            <a:ext cx="985956" cy="9465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E2729F69-BCAF-44C9-BE34-7B1946831AF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273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63071"/>
            <a:ext cx="8042276" cy="1481753"/>
          </a:xfrm>
        </p:spPr>
        <p:txBody>
          <a:bodyPr/>
          <a:lstStyle/>
          <a:p>
            <a:r>
              <a:rPr lang="en-US" dirty="0"/>
              <a:t>True or False?</a:t>
            </a:r>
          </a:p>
        </p:txBody>
      </p:sp>
      <p:sp>
        <p:nvSpPr>
          <p:cNvPr id="3" name="Content Placeholder 2"/>
          <p:cNvSpPr>
            <a:spLocks noGrp="1"/>
          </p:cNvSpPr>
          <p:nvPr>
            <p:ph idx="1"/>
          </p:nvPr>
        </p:nvSpPr>
        <p:spPr>
          <a:xfrm>
            <a:off x="165703" y="1447976"/>
            <a:ext cx="8978297" cy="5410024"/>
          </a:xfrm>
        </p:spPr>
        <p:txBody>
          <a:bodyPr>
            <a:normAutofit fontScale="77500" lnSpcReduction="20000"/>
          </a:bodyPr>
          <a:lstStyle/>
          <a:p>
            <a:r>
              <a:rPr lang="en-US" sz="3508" dirty="0"/>
              <a:t>Influenza is not a serious disease</a:t>
            </a:r>
          </a:p>
          <a:p>
            <a:r>
              <a:rPr lang="en-US" b="1" dirty="0">
                <a:solidFill>
                  <a:srgbClr val="FF0000"/>
                </a:solidFill>
              </a:rPr>
              <a:t>FALSE</a:t>
            </a:r>
          </a:p>
          <a:p>
            <a:pPr marL="0" indent="0">
              <a:buNone/>
            </a:pPr>
            <a:r>
              <a:rPr lang="en-US" i="1" dirty="0">
                <a:solidFill>
                  <a:srgbClr val="0000FF"/>
                </a:solidFill>
              </a:rPr>
              <a:t>Fact</a:t>
            </a:r>
            <a:r>
              <a:rPr lang="en-US" i="1" dirty="0">
                <a:solidFill>
                  <a:schemeClr val="tx1"/>
                </a:solidFill>
              </a:rPr>
              <a:t>: Influenza is highly contagious and potentially life threatening disease not the same as a cold</a:t>
            </a:r>
          </a:p>
          <a:p>
            <a:r>
              <a:rPr lang="en-US" sz="3508" dirty="0">
                <a:solidFill>
                  <a:srgbClr val="000000"/>
                </a:solidFill>
              </a:rPr>
              <a:t>You can get the flu from a flu shot.</a:t>
            </a:r>
          </a:p>
          <a:p>
            <a:r>
              <a:rPr lang="en-US" b="1" dirty="0">
                <a:solidFill>
                  <a:srgbClr val="FF0000"/>
                </a:solidFill>
              </a:rPr>
              <a:t>FALSE</a:t>
            </a:r>
            <a:endParaRPr lang="en-US" dirty="0">
              <a:solidFill>
                <a:srgbClr val="000000"/>
              </a:solidFill>
            </a:endParaRPr>
          </a:p>
          <a:p>
            <a:pPr marL="0" indent="0">
              <a:buNone/>
            </a:pPr>
            <a:r>
              <a:rPr lang="en-US" i="1" dirty="0">
                <a:solidFill>
                  <a:srgbClr val="FF0000"/>
                </a:solidFill>
              </a:rPr>
              <a:t> </a:t>
            </a:r>
            <a:r>
              <a:rPr lang="en-US" i="1" dirty="0">
                <a:solidFill>
                  <a:srgbClr val="0000FF"/>
                </a:solidFill>
              </a:rPr>
              <a:t>Fact: </a:t>
            </a:r>
            <a:r>
              <a:rPr lang="en-US" b="1" i="1" dirty="0">
                <a:solidFill>
                  <a:srgbClr val="000000"/>
                </a:solidFill>
              </a:rPr>
              <a:t>No</a:t>
            </a:r>
            <a:r>
              <a:rPr lang="en-US" i="1" dirty="0">
                <a:solidFill>
                  <a:srgbClr val="000000"/>
                </a:solidFill>
              </a:rPr>
              <a:t> vaccine does not contain any live viruses and therefore cannot cause the illness</a:t>
            </a:r>
          </a:p>
          <a:p>
            <a:r>
              <a:rPr lang="en-US" sz="3508" dirty="0">
                <a:solidFill>
                  <a:srgbClr val="000000"/>
                </a:solidFill>
              </a:rPr>
              <a:t>You can spread the flu before you know you’re sick.</a:t>
            </a:r>
          </a:p>
          <a:p>
            <a:r>
              <a:rPr lang="en-US" b="1" i="1" dirty="0">
                <a:solidFill>
                  <a:srgbClr val="FF0000"/>
                </a:solidFill>
              </a:rPr>
              <a:t>TRUE</a:t>
            </a:r>
          </a:p>
          <a:p>
            <a:r>
              <a:rPr lang="en-US" i="1" dirty="0">
                <a:solidFill>
                  <a:srgbClr val="0000FF"/>
                </a:solidFill>
              </a:rPr>
              <a:t>Fact: </a:t>
            </a:r>
            <a:r>
              <a:rPr lang="en-US" i="1" dirty="0"/>
              <a:t>You can pass it to someone before you have symptoms, while you’re sick, and up to a week after you start feeling bad.</a:t>
            </a:r>
            <a:endParaRPr lang="en-GB" i="1" dirty="0"/>
          </a:p>
          <a:p>
            <a:endParaRPr lang="en-US" b="1" i="1" dirty="0">
              <a:solidFill>
                <a:srgbClr val="FF0000"/>
              </a:solidFill>
            </a:endParaRPr>
          </a:p>
        </p:txBody>
      </p:sp>
      <p:pic>
        <p:nvPicPr>
          <p:cNvPr id="4" name="Picture 2">
            <a:extLst>
              <a:ext uri="{FF2B5EF4-FFF2-40B4-BE49-F238E27FC236}">
                <a16:creationId xmlns:a16="http://schemas.microsoft.com/office/drawing/2014/main" id="{1DA07D96-5184-487B-BF7C-227A8BFE467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703" y="43397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876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63071"/>
            <a:ext cx="8042276" cy="1481753"/>
          </a:xfrm>
        </p:spPr>
        <p:txBody>
          <a:bodyPr/>
          <a:lstStyle/>
          <a:p>
            <a:r>
              <a:rPr lang="en-US" dirty="0"/>
              <a:t>True or False?</a:t>
            </a:r>
          </a:p>
        </p:txBody>
      </p:sp>
      <p:sp>
        <p:nvSpPr>
          <p:cNvPr id="3" name="Content Placeholder 2"/>
          <p:cNvSpPr>
            <a:spLocks noGrp="1"/>
          </p:cNvSpPr>
          <p:nvPr>
            <p:ph idx="1"/>
          </p:nvPr>
        </p:nvSpPr>
        <p:spPr>
          <a:xfrm>
            <a:off x="165703" y="1447976"/>
            <a:ext cx="8978297" cy="5410024"/>
          </a:xfrm>
        </p:spPr>
        <p:txBody>
          <a:bodyPr>
            <a:normAutofit lnSpcReduction="10000"/>
          </a:bodyPr>
          <a:lstStyle/>
          <a:p>
            <a:r>
              <a:rPr lang="en-US" sz="3508" dirty="0">
                <a:solidFill>
                  <a:srgbClr val="000000"/>
                </a:solidFill>
              </a:rPr>
              <a:t>People do not need to get vaccinated if they are healthy</a:t>
            </a:r>
          </a:p>
          <a:p>
            <a:r>
              <a:rPr lang="en-US" b="1" dirty="0">
                <a:solidFill>
                  <a:srgbClr val="FF0000"/>
                </a:solidFill>
              </a:rPr>
              <a:t>FALSE</a:t>
            </a:r>
            <a:endParaRPr lang="en-US" dirty="0">
              <a:solidFill>
                <a:srgbClr val="000000"/>
              </a:solidFill>
            </a:endParaRPr>
          </a:p>
          <a:p>
            <a:pPr marL="0" indent="0">
              <a:buNone/>
            </a:pPr>
            <a:r>
              <a:rPr lang="en-US" i="1" dirty="0">
                <a:solidFill>
                  <a:srgbClr val="FF0000"/>
                </a:solidFill>
              </a:rPr>
              <a:t> </a:t>
            </a:r>
            <a:r>
              <a:rPr lang="en-US" i="1" dirty="0">
                <a:solidFill>
                  <a:srgbClr val="0000FF"/>
                </a:solidFill>
              </a:rPr>
              <a:t>Fact: </a:t>
            </a:r>
            <a:r>
              <a:rPr lang="en-US" i="1" dirty="0">
                <a:solidFill>
                  <a:srgbClr val="000000"/>
                </a:solidFill>
              </a:rPr>
              <a:t>anyone can contract influenza being fit and healthy does not protect you</a:t>
            </a:r>
          </a:p>
          <a:p>
            <a:r>
              <a:rPr lang="en-US" sz="3600" dirty="0"/>
              <a:t>It is not necessary to get vaccinated every year</a:t>
            </a:r>
          </a:p>
          <a:p>
            <a:r>
              <a:rPr lang="en-US" b="1" dirty="0">
                <a:solidFill>
                  <a:srgbClr val="FF0000"/>
                </a:solidFill>
              </a:rPr>
              <a:t>FALSE</a:t>
            </a:r>
            <a:endParaRPr lang="en-US" dirty="0"/>
          </a:p>
          <a:p>
            <a:pPr marL="0" indent="0">
              <a:buNone/>
            </a:pPr>
            <a:r>
              <a:rPr lang="en-US" i="1" dirty="0">
                <a:solidFill>
                  <a:srgbClr val="0000FF"/>
                </a:solidFill>
              </a:rPr>
              <a:t>Fact: </a:t>
            </a:r>
            <a:r>
              <a:rPr lang="en-US" i="1" dirty="0"/>
              <a:t>the types of influenza viruses change every year, a new vaccine is made every year</a:t>
            </a:r>
          </a:p>
          <a:p>
            <a:pPr marL="0" indent="0">
              <a:buNone/>
            </a:pPr>
            <a:endParaRPr lang="en-US" i="1" dirty="0">
              <a:solidFill>
                <a:srgbClr val="000000"/>
              </a:solidFill>
            </a:endParaRPr>
          </a:p>
        </p:txBody>
      </p:sp>
      <p:pic>
        <p:nvPicPr>
          <p:cNvPr id="4" name="Picture 2">
            <a:extLst>
              <a:ext uri="{FF2B5EF4-FFF2-40B4-BE49-F238E27FC236}">
                <a16:creationId xmlns:a16="http://schemas.microsoft.com/office/drawing/2014/main" id="{1DA07D96-5184-487B-BF7C-227A8BFE467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703" y="43397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952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63070"/>
            <a:ext cx="8042276" cy="1913802"/>
          </a:xfrm>
        </p:spPr>
        <p:txBody>
          <a:bodyPr/>
          <a:lstStyle/>
          <a:p>
            <a:r>
              <a:rPr lang="en-US" dirty="0"/>
              <a:t>True or False?</a:t>
            </a:r>
          </a:p>
        </p:txBody>
      </p:sp>
      <p:sp>
        <p:nvSpPr>
          <p:cNvPr id="3" name="Content Placeholder 2"/>
          <p:cNvSpPr>
            <a:spLocks noGrp="1"/>
          </p:cNvSpPr>
          <p:nvPr>
            <p:ph idx="1"/>
          </p:nvPr>
        </p:nvSpPr>
        <p:spPr>
          <a:xfrm>
            <a:off x="165703" y="1772815"/>
            <a:ext cx="8978297" cy="5085185"/>
          </a:xfrm>
        </p:spPr>
        <p:txBody>
          <a:bodyPr>
            <a:normAutofit/>
          </a:bodyPr>
          <a:lstStyle/>
          <a:p>
            <a:r>
              <a:rPr lang="en-US" sz="2800" dirty="0">
                <a:solidFill>
                  <a:srgbClr val="000000"/>
                </a:solidFill>
              </a:rPr>
              <a:t>People should get vaccinated against influenza if they are sick</a:t>
            </a:r>
          </a:p>
          <a:p>
            <a:r>
              <a:rPr lang="en-US" b="1" dirty="0">
                <a:solidFill>
                  <a:srgbClr val="FF0000"/>
                </a:solidFill>
              </a:rPr>
              <a:t>TRUE</a:t>
            </a:r>
          </a:p>
          <a:p>
            <a:pPr marL="0" indent="0">
              <a:buNone/>
            </a:pPr>
            <a:r>
              <a:rPr lang="en-US" i="1" dirty="0">
                <a:solidFill>
                  <a:srgbClr val="0000FF"/>
                </a:solidFill>
              </a:rPr>
              <a:t>Fact: </a:t>
            </a:r>
            <a:r>
              <a:rPr lang="en-US" sz="2400" i="1" dirty="0">
                <a:solidFill>
                  <a:srgbClr val="000000"/>
                </a:solidFill>
              </a:rPr>
              <a:t>minor illnesses without fever should not prevent vaccination, especially if one of the at risk groups</a:t>
            </a:r>
          </a:p>
          <a:p>
            <a:r>
              <a:rPr lang="en-US" sz="2800" dirty="0">
                <a:solidFill>
                  <a:srgbClr val="000000"/>
                </a:solidFill>
              </a:rPr>
              <a:t>Influenza vaccine causes serious adverse events</a:t>
            </a:r>
          </a:p>
          <a:p>
            <a:r>
              <a:rPr lang="en-US" b="1" dirty="0">
                <a:solidFill>
                  <a:srgbClr val="FF0000"/>
                </a:solidFill>
              </a:rPr>
              <a:t>FALSE</a:t>
            </a:r>
          </a:p>
          <a:p>
            <a:pPr marL="0" indent="0">
              <a:buNone/>
            </a:pPr>
            <a:r>
              <a:rPr lang="en-US" i="1" dirty="0">
                <a:solidFill>
                  <a:srgbClr val="0000FF"/>
                </a:solidFill>
              </a:rPr>
              <a:t>Fact: </a:t>
            </a:r>
            <a:r>
              <a:rPr lang="en-US" sz="2585" i="1" dirty="0">
                <a:solidFill>
                  <a:srgbClr val="000000"/>
                </a:solidFill>
              </a:rPr>
              <a:t>SAE are rare most common being local redness and swelling</a:t>
            </a:r>
          </a:p>
        </p:txBody>
      </p:sp>
      <p:pic>
        <p:nvPicPr>
          <p:cNvPr id="4" name="Picture 2">
            <a:extLst>
              <a:ext uri="{FF2B5EF4-FFF2-40B4-BE49-F238E27FC236}">
                <a16:creationId xmlns:a16="http://schemas.microsoft.com/office/drawing/2014/main" id="{BB96A581-D5C8-48D9-A44B-37CDA89B47F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703" y="43397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09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6824A-248C-44F5-BE64-843D8326F51C}"/>
              </a:ext>
            </a:extLst>
          </p:cNvPr>
          <p:cNvSpPr>
            <a:spLocks noGrp="1"/>
          </p:cNvSpPr>
          <p:nvPr>
            <p:ph type="title"/>
          </p:nvPr>
        </p:nvSpPr>
        <p:spPr>
          <a:xfrm>
            <a:off x="549275" y="504784"/>
            <a:ext cx="8042276" cy="1556064"/>
          </a:xfrm>
        </p:spPr>
        <p:txBody>
          <a:bodyPr/>
          <a:lstStyle/>
          <a:p>
            <a:r>
              <a:rPr lang="en-US" dirty="0"/>
              <a:t>True or False?</a:t>
            </a:r>
            <a:endParaRPr lang="en-GB" dirty="0"/>
          </a:p>
        </p:txBody>
      </p:sp>
      <p:sp>
        <p:nvSpPr>
          <p:cNvPr id="3" name="Content Placeholder 2">
            <a:extLst>
              <a:ext uri="{FF2B5EF4-FFF2-40B4-BE49-F238E27FC236}">
                <a16:creationId xmlns:a16="http://schemas.microsoft.com/office/drawing/2014/main" id="{7A52D3D9-CE7A-4489-863B-7CECDF1EF025}"/>
              </a:ext>
            </a:extLst>
          </p:cNvPr>
          <p:cNvSpPr>
            <a:spLocks noGrp="1"/>
          </p:cNvSpPr>
          <p:nvPr>
            <p:ph idx="1"/>
          </p:nvPr>
        </p:nvSpPr>
        <p:spPr>
          <a:xfrm>
            <a:off x="165703" y="1988840"/>
            <a:ext cx="8978297" cy="4680520"/>
          </a:xfrm>
        </p:spPr>
        <p:txBody>
          <a:bodyPr>
            <a:normAutofit/>
          </a:bodyPr>
          <a:lstStyle/>
          <a:p>
            <a:r>
              <a:rPr lang="en-GB" sz="2800" dirty="0"/>
              <a:t>The flu isn’t serious.</a:t>
            </a:r>
          </a:p>
          <a:p>
            <a:r>
              <a:rPr lang="en-GB" b="1" dirty="0">
                <a:solidFill>
                  <a:srgbClr val="FF0000"/>
                </a:solidFill>
              </a:rPr>
              <a:t>FALSE</a:t>
            </a:r>
          </a:p>
          <a:p>
            <a:pPr marL="0" indent="0">
              <a:buNone/>
            </a:pPr>
            <a:r>
              <a:rPr lang="en-US" i="1" dirty="0">
                <a:solidFill>
                  <a:srgbClr val="0000FF"/>
                </a:solidFill>
              </a:rPr>
              <a:t>Fact </a:t>
            </a:r>
            <a:r>
              <a:rPr lang="en-US" dirty="0">
                <a:solidFill>
                  <a:schemeClr val="tx1"/>
                </a:solidFill>
              </a:rPr>
              <a:t>- </a:t>
            </a:r>
            <a:r>
              <a:rPr lang="en-US" sz="2400" i="1" dirty="0">
                <a:solidFill>
                  <a:schemeClr val="tx1"/>
                </a:solidFill>
              </a:rPr>
              <a:t>You can get pneumonia or even respiratory failure. The flu is most dangerous for children, people ages 65 and older, and those with other health problems.</a:t>
            </a:r>
          </a:p>
          <a:p>
            <a:r>
              <a:rPr lang="en-US" sz="2800" dirty="0"/>
              <a:t>You have to be near someone to get the flu</a:t>
            </a:r>
          </a:p>
          <a:p>
            <a:r>
              <a:rPr lang="en-US" b="1" dirty="0">
                <a:solidFill>
                  <a:srgbClr val="FF0000"/>
                </a:solidFill>
              </a:rPr>
              <a:t>FALSE</a:t>
            </a:r>
          </a:p>
          <a:p>
            <a:pPr marL="0" indent="0">
              <a:buNone/>
            </a:pPr>
            <a:r>
              <a:rPr lang="en-US" i="1" dirty="0">
                <a:solidFill>
                  <a:srgbClr val="0000FF"/>
                </a:solidFill>
              </a:rPr>
              <a:t>Fact-</a:t>
            </a:r>
            <a:r>
              <a:rPr lang="en-US" dirty="0">
                <a:solidFill>
                  <a:schemeClr val="tx1"/>
                </a:solidFill>
              </a:rPr>
              <a:t> </a:t>
            </a:r>
            <a:r>
              <a:rPr lang="en-US" sz="2400" i="1" dirty="0">
                <a:solidFill>
                  <a:schemeClr val="tx1"/>
                </a:solidFill>
              </a:rPr>
              <a:t>People with the flu can give it to anyone within about 6 feet</a:t>
            </a:r>
          </a:p>
          <a:p>
            <a:endParaRPr lang="en-US" b="1" i="1" dirty="0">
              <a:solidFill>
                <a:srgbClr val="FF0000"/>
              </a:solidFill>
            </a:endParaRPr>
          </a:p>
          <a:p>
            <a:endParaRPr lang="en-GB" dirty="0"/>
          </a:p>
        </p:txBody>
      </p:sp>
      <p:pic>
        <p:nvPicPr>
          <p:cNvPr id="4" name="Picture 2">
            <a:extLst>
              <a:ext uri="{FF2B5EF4-FFF2-40B4-BE49-F238E27FC236}">
                <a16:creationId xmlns:a16="http://schemas.microsoft.com/office/drawing/2014/main" id="{D79BF20F-E651-4C60-B60A-5B6BE8C1AF0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703" y="43397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46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9AD33-24C5-4D26-ABF9-DB338AF21115}"/>
              </a:ext>
            </a:extLst>
          </p:cNvPr>
          <p:cNvSpPr>
            <a:spLocks noGrp="1"/>
          </p:cNvSpPr>
          <p:nvPr>
            <p:ph type="title"/>
          </p:nvPr>
        </p:nvSpPr>
        <p:spPr>
          <a:xfrm>
            <a:off x="549275" y="363071"/>
            <a:ext cx="8042276" cy="278637"/>
          </a:xfrm>
        </p:spPr>
        <p:txBody>
          <a:bodyPr/>
          <a:lstStyle/>
          <a:p>
            <a:endParaRPr lang="en-GB" dirty="0"/>
          </a:p>
        </p:txBody>
      </p:sp>
      <p:sp>
        <p:nvSpPr>
          <p:cNvPr id="3" name="Content Placeholder 2">
            <a:extLst>
              <a:ext uri="{FF2B5EF4-FFF2-40B4-BE49-F238E27FC236}">
                <a16:creationId xmlns:a16="http://schemas.microsoft.com/office/drawing/2014/main" id="{1F47D649-639E-411C-AD6F-DD45E089B632}"/>
              </a:ext>
            </a:extLst>
          </p:cNvPr>
          <p:cNvSpPr>
            <a:spLocks noGrp="1"/>
          </p:cNvSpPr>
          <p:nvPr>
            <p:ph idx="1"/>
          </p:nvPr>
        </p:nvSpPr>
        <p:spPr>
          <a:xfrm>
            <a:off x="1" y="1780798"/>
            <a:ext cx="9045316" cy="4813432"/>
          </a:xfrm>
        </p:spPr>
        <p:txBody>
          <a:bodyPr>
            <a:normAutofit/>
          </a:bodyPr>
          <a:lstStyle/>
          <a:p>
            <a:r>
              <a:rPr lang="en-US" dirty="0"/>
              <a:t>You can catch the flu from going out with wet hair.</a:t>
            </a:r>
          </a:p>
          <a:p>
            <a:r>
              <a:rPr lang="en-US" b="1" dirty="0">
                <a:solidFill>
                  <a:srgbClr val="FF0000"/>
                </a:solidFill>
              </a:rPr>
              <a:t>FALSE</a:t>
            </a:r>
          </a:p>
          <a:p>
            <a:pPr lvl="1"/>
            <a:r>
              <a:rPr lang="en-US" sz="2400" dirty="0">
                <a:solidFill>
                  <a:schemeClr val="tx1"/>
                </a:solidFill>
              </a:rPr>
              <a:t>Mom wasn’t right about this one. Heading out with wet hair won’t raise your chances of getting the flu. (And neither will going out in the cold without a coat.)The only way you can get it is by being exposed to the virus.</a:t>
            </a:r>
            <a:endParaRPr lang="en-US" sz="2400" b="1" dirty="0">
              <a:solidFill>
                <a:schemeClr val="tx1"/>
              </a:solidFill>
            </a:endParaRPr>
          </a:p>
          <a:p>
            <a:pPr marL="322393" lvl="1" indent="0">
              <a:buNone/>
            </a:pPr>
            <a:endParaRPr lang="en-GB" dirty="0">
              <a:solidFill>
                <a:schemeClr val="tx1"/>
              </a:solidFill>
            </a:endParaRPr>
          </a:p>
        </p:txBody>
      </p:sp>
      <p:pic>
        <p:nvPicPr>
          <p:cNvPr id="4" name="Picture 2">
            <a:extLst>
              <a:ext uri="{FF2B5EF4-FFF2-40B4-BE49-F238E27FC236}">
                <a16:creationId xmlns:a16="http://schemas.microsoft.com/office/drawing/2014/main" id="{0DB08E79-B246-41AE-A56A-F49298EB99C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703" y="43397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86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3AC06-230B-44F7-A707-51E29CAED557}"/>
              </a:ext>
            </a:extLst>
          </p:cNvPr>
          <p:cNvSpPr>
            <a:spLocks noGrp="1"/>
          </p:cNvSpPr>
          <p:nvPr>
            <p:ph type="title"/>
          </p:nvPr>
        </p:nvSpPr>
        <p:spPr>
          <a:xfrm>
            <a:off x="549275" y="363070"/>
            <a:ext cx="8042276" cy="2057818"/>
          </a:xfrm>
        </p:spPr>
        <p:txBody>
          <a:bodyPr/>
          <a:lstStyle/>
          <a:p>
            <a:r>
              <a:rPr lang="en-US" dirty="0"/>
              <a:t>True or False?</a:t>
            </a:r>
            <a:endParaRPr lang="en-GB" dirty="0"/>
          </a:p>
        </p:txBody>
      </p:sp>
      <p:sp>
        <p:nvSpPr>
          <p:cNvPr id="3" name="Content Placeholder 2">
            <a:extLst>
              <a:ext uri="{FF2B5EF4-FFF2-40B4-BE49-F238E27FC236}">
                <a16:creationId xmlns:a16="http://schemas.microsoft.com/office/drawing/2014/main" id="{81359B6F-A0E8-4E61-9A80-53A25F3A1884}"/>
              </a:ext>
            </a:extLst>
          </p:cNvPr>
          <p:cNvSpPr>
            <a:spLocks noGrp="1"/>
          </p:cNvSpPr>
          <p:nvPr>
            <p:ph idx="1"/>
          </p:nvPr>
        </p:nvSpPr>
        <p:spPr>
          <a:xfrm>
            <a:off x="0" y="1916832"/>
            <a:ext cx="9144000" cy="4941168"/>
          </a:xfrm>
        </p:spPr>
        <p:txBody>
          <a:bodyPr>
            <a:normAutofit/>
          </a:bodyPr>
          <a:lstStyle/>
          <a:p>
            <a:r>
              <a:rPr lang="en-US" dirty="0"/>
              <a:t>Antibiotics help with the flu.</a:t>
            </a:r>
          </a:p>
          <a:p>
            <a:pPr marL="0" indent="0">
              <a:buNone/>
            </a:pPr>
            <a:r>
              <a:rPr lang="en-GB" b="1" dirty="0">
                <a:solidFill>
                  <a:srgbClr val="FF0000"/>
                </a:solidFill>
              </a:rPr>
              <a:t>FALSE</a:t>
            </a:r>
          </a:p>
          <a:p>
            <a:pPr marL="0" indent="0">
              <a:buNone/>
            </a:pPr>
            <a:r>
              <a:rPr lang="en-US" sz="2400" b="1" dirty="0">
                <a:solidFill>
                  <a:schemeClr val="tx1"/>
                </a:solidFill>
              </a:rPr>
              <a:t>Antibiotics</a:t>
            </a:r>
            <a:r>
              <a:rPr lang="en-US" sz="2400" dirty="0">
                <a:solidFill>
                  <a:schemeClr val="tx1"/>
                </a:solidFill>
              </a:rPr>
              <a:t> are medicines used to treat infections caused by bacteria. </a:t>
            </a:r>
            <a:r>
              <a:rPr lang="en-US" sz="2400" b="1" dirty="0">
                <a:solidFill>
                  <a:schemeClr val="tx1"/>
                </a:solidFill>
              </a:rPr>
              <a:t>Antibiotics </a:t>
            </a:r>
            <a:r>
              <a:rPr lang="en-US" sz="2400" dirty="0">
                <a:solidFill>
                  <a:schemeClr val="tx1"/>
                </a:solidFill>
              </a:rPr>
              <a:t>don't work against infections caused by viruses, such as colds and </a:t>
            </a:r>
            <a:r>
              <a:rPr lang="en-US" sz="2400" b="1" dirty="0">
                <a:solidFill>
                  <a:schemeClr val="tx1"/>
                </a:solidFill>
              </a:rPr>
              <a:t>flu</a:t>
            </a:r>
            <a:r>
              <a:rPr lang="en-US" sz="2400" dirty="0">
                <a:solidFill>
                  <a:schemeClr val="tx1"/>
                </a:solidFill>
              </a:rPr>
              <a:t>. </a:t>
            </a:r>
          </a:p>
          <a:p>
            <a:r>
              <a:rPr lang="en-US" dirty="0"/>
              <a:t>Getting a flu shot late is better than skipping it. </a:t>
            </a:r>
          </a:p>
          <a:p>
            <a:pPr marL="0" indent="0">
              <a:buNone/>
            </a:pPr>
            <a:r>
              <a:rPr lang="en-US" sz="2585" b="1" dirty="0">
                <a:solidFill>
                  <a:srgbClr val="FF0000"/>
                </a:solidFill>
              </a:rPr>
              <a:t>TRUE</a:t>
            </a:r>
            <a:endParaRPr lang="en-US" sz="2585" dirty="0">
              <a:solidFill>
                <a:srgbClr val="FF0000"/>
              </a:solidFill>
            </a:endParaRPr>
          </a:p>
          <a:p>
            <a:pPr marL="0" indent="0">
              <a:buNone/>
            </a:pPr>
            <a:r>
              <a:rPr lang="en-US" sz="2600" dirty="0">
                <a:solidFill>
                  <a:schemeClr val="tx1"/>
                </a:solidFill>
              </a:rPr>
              <a:t>It takes about 2 weeks to work, so it’s best to get it before flu season starts. Flu season is usually the worst from December through February, but can last well past that.</a:t>
            </a:r>
          </a:p>
          <a:p>
            <a:pPr marL="0" indent="0">
              <a:buNone/>
            </a:pPr>
            <a:endParaRPr lang="en-US" dirty="0">
              <a:solidFill>
                <a:schemeClr val="tx1"/>
              </a:solidFill>
            </a:endParaRPr>
          </a:p>
          <a:p>
            <a:endParaRPr lang="en-GB" b="1" dirty="0">
              <a:solidFill>
                <a:schemeClr val="tx1"/>
              </a:solidFill>
            </a:endParaRPr>
          </a:p>
        </p:txBody>
      </p:sp>
      <p:pic>
        <p:nvPicPr>
          <p:cNvPr id="4" name="Picture 2">
            <a:extLst>
              <a:ext uri="{FF2B5EF4-FFF2-40B4-BE49-F238E27FC236}">
                <a16:creationId xmlns:a16="http://schemas.microsoft.com/office/drawing/2014/main" id="{A9FB8BF3-4395-4EFE-9F42-99CB007A0CD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703" y="43397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08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4744" y="5490046"/>
            <a:ext cx="11268744" cy="1105958"/>
          </a:xfrm>
        </p:spPr>
        <p:txBody>
          <a:bodyPr/>
          <a:lstStyle/>
          <a:p>
            <a:r>
              <a:rPr lang="en-GB" dirty="0"/>
              <a:t>		Prevent the infection</a:t>
            </a:r>
          </a:p>
        </p:txBody>
      </p:sp>
      <p:pic>
        <p:nvPicPr>
          <p:cNvPr id="1026" name="Picture 2"/>
          <p:cNvPicPr>
            <a:picLocks noGrp="1" noChangeAspect="1" noChangeArrowheads="1"/>
          </p:cNvPicPr>
          <p:nvPr>
            <p:ph idx="1"/>
          </p:nvPr>
        </p:nvPicPr>
        <p:blipFill rotWithShape="1">
          <a:blip r:embed="rId3" cstate="email">
            <a:extLst>
              <a:ext uri="{28A0092B-C50C-407E-A947-70E740481C1C}">
                <a14:useLocalDpi xmlns:a14="http://schemas.microsoft.com/office/drawing/2010/main" val="0"/>
              </a:ext>
            </a:extLst>
          </a:blip>
          <a:srcRect l="32487" t="8425" r="33568" b="1909"/>
          <a:stretch/>
        </p:blipFill>
        <p:spPr bwMode="auto">
          <a:xfrm>
            <a:off x="4894385" y="811867"/>
            <a:ext cx="3720152" cy="484938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9" name="Picture 5" descr="See the source imag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5704" y="980729"/>
            <a:ext cx="4171836" cy="468051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3"/>
          <p:cNvSpPr/>
          <p:nvPr/>
        </p:nvSpPr>
        <p:spPr>
          <a:xfrm>
            <a:off x="369032" y="6255738"/>
            <a:ext cx="8640960" cy="461665"/>
          </a:xfrm>
          <a:prstGeom prst="rect">
            <a:avLst/>
          </a:prstGeom>
        </p:spPr>
        <p:txBody>
          <a:bodyPr wrap="square">
            <a:spAutoFit/>
          </a:bodyPr>
          <a:lstStyle/>
          <a:p>
            <a:r>
              <a:rPr lang="en-GB" sz="1200" b="1" dirty="0">
                <a:hlinkClick r:id="rId5"/>
              </a:rPr>
              <a:t>https://assets.publishing.service.gov.uk/government/uploads/system/uploads/attachment_data/file/735380/Flu_Poster_for_care-homes_.pdf</a:t>
            </a:r>
            <a:r>
              <a:rPr lang="en-GB" sz="1200" b="1" dirty="0"/>
              <a:t> </a:t>
            </a:r>
          </a:p>
        </p:txBody>
      </p:sp>
      <p:pic>
        <p:nvPicPr>
          <p:cNvPr id="7" name="Picture 2">
            <a:extLst>
              <a:ext uri="{FF2B5EF4-FFF2-40B4-BE49-F238E27FC236}">
                <a16:creationId xmlns:a16="http://schemas.microsoft.com/office/drawing/2014/main" id="{13238838-DE31-497A-B0F0-16BD3870B3A8}"/>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65704" y="28872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38642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233" y="5772256"/>
            <a:ext cx="8064896" cy="1079500"/>
          </a:xfrm>
        </p:spPr>
        <p:txBody>
          <a:bodyPr/>
          <a:lstStyle/>
          <a:p>
            <a:r>
              <a:rPr lang="en-GB" sz="3600" b="0" dirty="0"/>
              <a:t>Outbreak Recognition &amp; Management</a:t>
            </a:r>
          </a:p>
        </p:txBody>
      </p:sp>
      <p:sp>
        <p:nvSpPr>
          <p:cNvPr id="4" name="Content Placeholder 2"/>
          <p:cNvSpPr txBox="1">
            <a:spLocks/>
          </p:cNvSpPr>
          <p:nvPr/>
        </p:nvSpPr>
        <p:spPr>
          <a:xfrm>
            <a:off x="165704" y="1196752"/>
            <a:ext cx="8870792" cy="468052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800" dirty="0"/>
              <a:t>It is important to recognise potential outbreaks promptly </a:t>
            </a:r>
          </a:p>
          <a:p>
            <a:r>
              <a:rPr lang="en-GB" sz="2800" dirty="0"/>
              <a:t>It is vital that care staff  implement control measures as soon as possible to prevent further cases. </a:t>
            </a:r>
          </a:p>
          <a:p>
            <a:r>
              <a:rPr lang="en-GB" sz="2800" dirty="0"/>
              <a:t>Staff must be aware of the signs of infection, particularly in the elderly, e.g. fever, diarrhoea or vomiting, unexpected falls and confusion. </a:t>
            </a:r>
          </a:p>
          <a:p>
            <a:r>
              <a:rPr lang="en-GB" sz="2800" dirty="0"/>
              <a:t>Staff must know to report the signs immediately to senior management staff</a:t>
            </a:r>
            <a:endParaRPr lang="en-GB" dirty="0"/>
          </a:p>
        </p:txBody>
      </p:sp>
      <p:pic>
        <p:nvPicPr>
          <p:cNvPr id="5" name="Picture 2">
            <a:extLst>
              <a:ext uri="{FF2B5EF4-FFF2-40B4-BE49-F238E27FC236}">
                <a16:creationId xmlns:a16="http://schemas.microsoft.com/office/drawing/2014/main" id="{1CEB6771-ADD2-4FAB-8A2A-BD2F3960BEC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5704" y="28872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9942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0" y="1412776"/>
            <a:ext cx="9144000" cy="4392488"/>
          </a:xfrm>
          <a:prstGeom prst="rect">
            <a:avLst/>
          </a:prstGeom>
        </p:spPr>
        <p:txBody>
          <a:bodyPr>
            <a:normAutofit fontScale="25000" lnSpcReduction="20000"/>
          </a:bodyPr>
          <a:lstStyle/>
          <a:p>
            <a:pPr marL="0" indent="0">
              <a:buNone/>
            </a:pPr>
            <a:endParaRPr lang="en-GB" sz="5169" dirty="0"/>
          </a:p>
          <a:p>
            <a:pPr marL="0">
              <a:lnSpc>
                <a:spcPct val="120000"/>
              </a:lnSpc>
              <a:spcBef>
                <a:spcPts val="0"/>
              </a:spcBef>
            </a:pPr>
            <a:r>
              <a:rPr lang="en-GB" sz="8000" dirty="0"/>
              <a:t>Care home residents share air, space, food and equipment, so they also share organisms that can easily cause infection outbreaks. </a:t>
            </a:r>
          </a:p>
          <a:p>
            <a:pPr marL="0" indent="0">
              <a:lnSpc>
                <a:spcPct val="120000"/>
              </a:lnSpc>
              <a:spcBef>
                <a:spcPts val="0"/>
              </a:spcBef>
              <a:buNone/>
            </a:pPr>
            <a:endParaRPr lang="en-GB" sz="8000" dirty="0"/>
          </a:p>
          <a:p>
            <a:pPr marL="0">
              <a:lnSpc>
                <a:spcPct val="120000"/>
              </a:lnSpc>
              <a:spcBef>
                <a:spcPts val="0"/>
              </a:spcBef>
            </a:pPr>
            <a:r>
              <a:rPr lang="en-GB" sz="8000" dirty="0"/>
              <a:t>Residents are also more prone and vulnerable to infections, which can lead to death.</a:t>
            </a:r>
          </a:p>
          <a:p>
            <a:pPr marL="0">
              <a:lnSpc>
                <a:spcPct val="120000"/>
              </a:lnSpc>
              <a:spcBef>
                <a:spcPts val="0"/>
              </a:spcBef>
            </a:pPr>
            <a:endParaRPr lang="en-GB" sz="8000" dirty="0"/>
          </a:p>
          <a:p>
            <a:pPr marL="0">
              <a:lnSpc>
                <a:spcPct val="120000"/>
              </a:lnSpc>
              <a:spcBef>
                <a:spcPts val="0"/>
              </a:spcBef>
            </a:pPr>
            <a:r>
              <a:rPr lang="en-GB" sz="8000" dirty="0"/>
              <a:t>Infectious agents can survive in and on people, as well as in the environment</a:t>
            </a:r>
          </a:p>
          <a:p>
            <a:pPr marL="0">
              <a:lnSpc>
                <a:spcPct val="120000"/>
              </a:lnSpc>
              <a:spcBef>
                <a:spcPts val="0"/>
              </a:spcBef>
            </a:pPr>
            <a:endParaRPr lang="en-GB" sz="8000" dirty="0"/>
          </a:p>
          <a:p>
            <a:pPr marL="0">
              <a:lnSpc>
                <a:spcPct val="120000"/>
              </a:lnSpc>
              <a:spcBef>
                <a:spcPts val="0"/>
              </a:spcBef>
            </a:pPr>
            <a:r>
              <a:rPr lang="en-GB" sz="8000" dirty="0"/>
              <a:t>Vulnerable residents have frequent contacts with staff, other residents, visitors and the environment</a:t>
            </a:r>
          </a:p>
          <a:p>
            <a:pPr marL="0">
              <a:lnSpc>
                <a:spcPct val="120000"/>
              </a:lnSpc>
              <a:spcBef>
                <a:spcPts val="0"/>
              </a:spcBef>
            </a:pPr>
            <a:endParaRPr lang="en-GB" sz="8000" dirty="0"/>
          </a:p>
          <a:p>
            <a:pPr marL="0">
              <a:lnSpc>
                <a:spcPct val="120000"/>
              </a:lnSpc>
              <a:spcBef>
                <a:spcPts val="0"/>
              </a:spcBef>
            </a:pPr>
            <a:r>
              <a:rPr lang="en-GB" sz="8000" dirty="0"/>
              <a:t>The immune system of vulnerable residents can be easily overwhelmed</a:t>
            </a:r>
          </a:p>
          <a:p>
            <a:pPr marL="0" indent="0">
              <a:lnSpc>
                <a:spcPct val="120000"/>
              </a:lnSpc>
              <a:spcBef>
                <a:spcPts val="0"/>
              </a:spcBef>
              <a:buNone/>
            </a:pPr>
            <a:endParaRPr lang="en-GB" sz="7385" dirty="0"/>
          </a:p>
          <a:p>
            <a:pPr marL="0" indent="0">
              <a:buNone/>
            </a:pPr>
            <a:r>
              <a:rPr lang="en-GB" sz="5169" dirty="0"/>
              <a:t>The influenza virus and norovirus (both common causes of outbreaks in care homes) can survive in the environment for one to two days and up to seven days respectively. Staphylococcal bacteria can survive for several months.</a:t>
            </a:r>
          </a:p>
          <a:p>
            <a:endParaRPr lang="en-GB" dirty="0"/>
          </a:p>
        </p:txBody>
      </p:sp>
      <p:sp>
        <p:nvSpPr>
          <p:cNvPr id="3" name="Title 2"/>
          <p:cNvSpPr>
            <a:spLocks noGrp="1"/>
          </p:cNvSpPr>
          <p:nvPr>
            <p:ph type="title"/>
          </p:nvPr>
        </p:nvSpPr>
        <p:spPr>
          <a:xfrm>
            <a:off x="716802" y="605958"/>
            <a:ext cx="7311582" cy="1094850"/>
          </a:xfrm>
        </p:spPr>
        <p:txBody>
          <a:bodyPr>
            <a:noAutofit/>
          </a:bodyPr>
          <a:lstStyle/>
          <a:p>
            <a:r>
              <a:rPr lang="en-GB" sz="2954" dirty="0"/>
              <a:t>Why and how outbreaks happen</a:t>
            </a:r>
          </a:p>
        </p:txBody>
      </p:sp>
      <p:pic>
        <p:nvPicPr>
          <p:cNvPr id="4" name="Picture 2">
            <a:extLst>
              <a:ext uri="{FF2B5EF4-FFF2-40B4-BE49-F238E27FC236}">
                <a16:creationId xmlns:a16="http://schemas.microsoft.com/office/drawing/2014/main" id="{2275F96C-41F1-4CEB-AE72-1D1B1F8DC59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5704" y="28872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8395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198" t="31391" r="50508" b="24320"/>
          <a:stretch/>
        </p:blipFill>
        <p:spPr bwMode="auto">
          <a:xfrm>
            <a:off x="0" y="1484783"/>
            <a:ext cx="9144000" cy="5373217"/>
          </a:xfrm>
          <a:prstGeom prst="rect">
            <a:avLst/>
          </a:prstGeom>
          <a:noFill/>
          <a:ln>
            <a:noFill/>
          </a:ln>
          <a:scene3d>
            <a:camera prst="orthographicFront"/>
            <a:lightRig rig="threePt" dir="t">
              <a:rot lat="0" lon="0" rev="6000000"/>
            </a:lightRig>
          </a:scene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496644" y="917348"/>
            <a:ext cx="8150712" cy="584775"/>
          </a:xfrm>
          <a:prstGeom prst="rect">
            <a:avLst/>
          </a:prstGeom>
          <a:noFill/>
        </p:spPr>
        <p:txBody>
          <a:bodyPr wrap="square" rtlCol="0">
            <a:spAutoFit/>
          </a:bodyPr>
          <a:lstStyle/>
          <a:p>
            <a:pPr algn="ctr"/>
            <a:r>
              <a:rPr lang="en-GB" sz="2954" dirty="0">
                <a:latin typeface="+mj-lt"/>
              </a:rPr>
              <a:t>	</a:t>
            </a:r>
            <a:r>
              <a:rPr lang="en-GB" sz="3200" dirty="0">
                <a:solidFill>
                  <a:schemeClr val="accent1"/>
                </a:solidFill>
                <a:latin typeface="Calibri"/>
                <a:cs typeface="Calibri"/>
              </a:rPr>
              <a:t>Recognise a potential Flu outbreak early</a:t>
            </a:r>
          </a:p>
        </p:txBody>
      </p:sp>
      <p:sp>
        <p:nvSpPr>
          <p:cNvPr id="3" name="Explosion 1 2"/>
          <p:cNvSpPr/>
          <p:nvPr/>
        </p:nvSpPr>
        <p:spPr>
          <a:xfrm>
            <a:off x="1043608" y="4513385"/>
            <a:ext cx="6372708" cy="2080846"/>
          </a:xfrm>
          <a:prstGeom prst="irregularSeal1">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62" b="1" dirty="0"/>
              <a:t>Wherever possible discuss with GP before calling the HPT</a:t>
            </a:r>
          </a:p>
        </p:txBody>
      </p:sp>
      <p:pic>
        <p:nvPicPr>
          <p:cNvPr id="5" name="Picture 2">
            <a:extLst>
              <a:ext uri="{FF2B5EF4-FFF2-40B4-BE49-F238E27FC236}">
                <a16:creationId xmlns:a16="http://schemas.microsoft.com/office/drawing/2014/main" id="{592D3B4C-7A04-4E4E-AEEC-A6E6F91C0B8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0741" y="263769"/>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57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908720"/>
            <a:ext cx="8642350" cy="503783"/>
          </a:xfrm>
          <a:noFill/>
        </p:spPr>
        <p:txBody>
          <a:bodyPr/>
          <a:lstStyle/>
          <a:p>
            <a:r>
              <a:rPr lang="en-GB" sz="2200" b="1" dirty="0">
                <a:solidFill>
                  <a:srgbClr val="009999"/>
                </a:solidFill>
              </a:rPr>
              <a:t>Immediate actions to take if a flu outbreak occurs…</a:t>
            </a:r>
            <a:endParaRPr lang="en-GB" dirty="0">
              <a:solidFill>
                <a:srgbClr val="009999"/>
              </a:solidFill>
            </a:endParaRPr>
          </a:p>
        </p:txBody>
      </p:sp>
      <p:sp>
        <p:nvSpPr>
          <p:cNvPr id="4" name="Slide Number Placeholder 3"/>
          <p:cNvSpPr>
            <a:spLocks noGrp="1"/>
          </p:cNvSpPr>
          <p:nvPr>
            <p:ph type="sldNum" sz="quarter" idx="14"/>
          </p:nvPr>
        </p:nvSpPr>
        <p:spPr/>
        <p:txBody>
          <a:bodyPr/>
          <a:lstStyle/>
          <a:p>
            <a:fld id="{8FC524A1-7B6A-464D-B8BC-8FE2E057339E}" type="slidenum">
              <a:rPr lang="en-GB" smtClean="0">
                <a:solidFill>
                  <a:srgbClr val="3F3F3F">
                    <a:lumMod val="50000"/>
                  </a:srgbClr>
                </a:solidFill>
              </a:rPr>
              <a:pPr/>
              <a:t>46</a:t>
            </a:fld>
            <a:endParaRPr lang="en-GB" dirty="0">
              <a:solidFill>
                <a:srgbClr val="3F3F3F">
                  <a:lumMod val="50000"/>
                </a:srgbClr>
              </a:solidFill>
            </a:endParaRPr>
          </a:p>
        </p:txBody>
      </p:sp>
      <p:sp>
        <p:nvSpPr>
          <p:cNvPr id="6" name="Rectangle 5"/>
          <p:cNvSpPr/>
          <p:nvPr/>
        </p:nvSpPr>
        <p:spPr>
          <a:xfrm>
            <a:off x="251520" y="1340768"/>
            <a:ext cx="8640566" cy="4398640"/>
          </a:xfrm>
          <a:prstGeom prst="rect">
            <a:avLst/>
          </a:prstGeom>
        </p:spPr>
        <p:txBody>
          <a:bodyPr wrap="square">
            <a:spAutoFit/>
          </a:bodyPr>
          <a:lstStyle/>
          <a:p>
            <a:pPr>
              <a:lnSpc>
                <a:spcPct val="115000"/>
              </a:lnSpc>
              <a:spcBef>
                <a:spcPts val="600"/>
              </a:spcBef>
              <a:spcAft>
                <a:spcPts val="600"/>
              </a:spcAft>
            </a:pPr>
            <a:r>
              <a:rPr lang="en-US" sz="2200" b="1" dirty="0">
                <a:solidFill>
                  <a:srgbClr val="0394D6"/>
                </a:solidFill>
                <a:uFill>
                  <a:solidFill>
                    <a:srgbClr val="000000"/>
                  </a:solidFill>
                </a:uFill>
                <a:latin typeface="Arial"/>
                <a:ea typeface="Calibri"/>
              </a:rPr>
              <a:t>Step 1</a:t>
            </a:r>
          </a:p>
          <a:p>
            <a:pPr lvl="0">
              <a:lnSpc>
                <a:spcPct val="115000"/>
              </a:lnSpc>
              <a:spcAft>
                <a:spcPts val="1000"/>
              </a:spcAft>
            </a:pPr>
            <a:r>
              <a:rPr lang="en-US" sz="1600" dirty="0">
                <a:solidFill>
                  <a:srgbClr val="000000"/>
                </a:solidFill>
                <a:uFill>
                  <a:solidFill>
                    <a:srgbClr val="000000"/>
                  </a:solidFill>
                </a:uFill>
                <a:latin typeface="Arial"/>
                <a:ea typeface="Calibri"/>
              </a:rPr>
              <a:t>If you have residents showing flu-like signs and symptoms contact your </a:t>
            </a:r>
            <a:r>
              <a:rPr lang="en-US" sz="1600" b="1" dirty="0">
                <a:solidFill>
                  <a:srgbClr val="0394D6"/>
                </a:solidFill>
                <a:uFill>
                  <a:solidFill>
                    <a:srgbClr val="000000"/>
                  </a:solidFill>
                </a:uFill>
                <a:latin typeface="Arial"/>
                <a:ea typeface="Calibri"/>
              </a:rPr>
              <a:t>resident’s GP during practice hours</a:t>
            </a:r>
            <a:r>
              <a:rPr lang="en-US" sz="1600" dirty="0">
                <a:solidFill>
                  <a:srgbClr val="0394D6"/>
                </a:solidFill>
                <a:uFill>
                  <a:solidFill>
                    <a:srgbClr val="000000"/>
                  </a:solidFill>
                </a:uFill>
                <a:latin typeface="Arial"/>
                <a:ea typeface="Calibri"/>
              </a:rPr>
              <a:t> </a:t>
            </a:r>
            <a:r>
              <a:rPr lang="en-US" sz="1600" dirty="0">
                <a:solidFill>
                  <a:srgbClr val="000000"/>
                </a:solidFill>
                <a:uFill>
                  <a:solidFill>
                    <a:srgbClr val="000000"/>
                  </a:solidFill>
                </a:uFill>
                <a:latin typeface="Arial"/>
                <a:ea typeface="Calibri"/>
              </a:rPr>
              <a:t>or </a:t>
            </a:r>
            <a:r>
              <a:rPr lang="en-US" sz="1600" b="1" dirty="0">
                <a:solidFill>
                  <a:srgbClr val="0394D6"/>
                </a:solidFill>
                <a:uFill>
                  <a:solidFill>
                    <a:srgbClr val="000000"/>
                  </a:solidFill>
                </a:uFill>
                <a:latin typeface="Arial"/>
                <a:ea typeface="Calibri"/>
              </a:rPr>
              <a:t>NHS 111 *6</a:t>
            </a:r>
            <a:r>
              <a:rPr lang="en-US" sz="1600" dirty="0">
                <a:solidFill>
                  <a:srgbClr val="0394D6"/>
                </a:solidFill>
                <a:uFill>
                  <a:solidFill>
                    <a:srgbClr val="000000"/>
                  </a:solidFill>
                </a:uFill>
                <a:latin typeface="Arial"/>
                <a:ea typeface="Calibri"/>
              </a:rPr>
              <a:t> </a:t>
            </a:r>
            <a:r>
              <a:rPr lang="en-US" sz="1600" dirty="0">
                <a:solidFill>
                  <a:srgbClr val="000000"/>
                </a:solidFill>
                <a:uFill>
                  <a:solidFill>
                    <a:srgbClr val="000000"/>
                  </a:solidFill>
                </a:uFill>
                <a:latin typeface="Arial"/>
                <a:ea typeface="Calibri"/>
              </a:rPr>
              <a:t>(</a:t>
            </a:r>
            <a:r>
              <a:rPr lang="en-US" sz="1600" u="sng" dirty="0">
                <a:solidFill>
                  <a:srgbClr val="AE1663"/>
                </a:solidFill>
                <a:uFill>
                  <a:solidFill>
                    <a:srgbClr val="000000"/>
                  </a:solidFill>
                </a:uFill>
                <a:latin typeface="Arial"/>
                <a:ea typeface="Calibri"/>
              </a:rPr>
              <a:t>dial 111 and press *6</a:t>
            </a:r>
            <a:r>
              <a:rPr lang="en-US" sz="1600" dirty="0">
                <a:solidFill>
                  <a:srgbClr val="000000"/>
                </a:solidFill>
                <a:uFill>
                  <a:solidFill>
                    <a:srgbClr val="000000"/>
                  </a:solidFill>
                </a:uFill>
                <a:latin typeface="Arial"/>
                <a:ea typeface="Calibri"/>
              </a:rPr>
              <a:t>) to seek senior clinical advice and guidance on how to manage the clinical care of all symptomatic residents within the home. </a:t>
            </a:r>
          </a:p>
          <a:p>
            <a:pPr lvl="0">
              <a:lnSpc>
                <a:spcPct val="115000"/>
              </a:lnSpc>
              <a:spcAft>
                <a:spcPts val="1000"/>
              </a:spcAft>
            </a:pPr>
            <a:r>
              <a:rPr lang="en-US" sz="2200" b="1" dirty="0">
                <a:solidFill>
                  <a:srgbClr val="0394D6"/>
                </a:solidFill>
                <a:uFill>
                  <a:solidFill>
                    <a:srgbClr val="000000"/>
                  </a:solidFill>
                </a:uFill>
                <a:ea typeface="Calibri"/>
              </a:rPr>
              <a:t>Step 2</a:t>
            </a:r>
          </a:p>
          <a:p>
            <a:pPr>
              <a:lnSpc>
                <a:spcPct val="115000"/>
              </a:lnSpc>
              <a:spcAft>
                <a:spcPts val="1000"/>
              </a:spcAft>
            </a:pPr>
            <a:r>
              <a:rPr lang="en-US" sz="1600" dirty="0">
                <a:solidFill>
                  <a:srgbClr val="000000"/>
                </a:solidFill>
                <a:uFill>
                  <a:solidFill>
                    <a:srgbClr val="000000"/>
                  </a:solidFill>
                </a:uFill>
                <a:latin typeface="Arial"/>
                <a:ea typeface="Calibri"/>
              </a:rPr>
              <a:t>Contact your </a:t>
            </a:r>
            <a:r>
              <a:rPr lang="en-US" sz="1600" b="1" dirty="0">
                <a:solidFill>
                  <a:srgbClr val="0394D6"/>
                </a:solidFill>
                <a:uFill>
                  <a:solidFill>
                    <a:srgbClr val="000000"/>
                  </a:solidFill>
                </a:uFill>
                <a:latin typeface="Arial"/>
                <a:ea typeface="Calibri"/>
              </a:rPr>
              <a:t>local Health Protection Team</a:t>
            </a:r>
            <a:r>
              <a:rPr lang="en-US" sz="1600" dirty="0">
                <a:solidFill>
                  <a:srgbClr val="000000"/>
                </a:solidFill>
                <a:uFill>
                  <a:solidFill>
                    <a:srgbClr val="000000"/>
                  </a:solidFill>
                </a:uFill>
                <a:latin typeface="Arial"/>
                <a:ea typeface="Calibri"/>
              </a:rPr>
              <a:t> once you have spoken to a GP to inform them about the suspected outbreak. Visit the website </a:t>
            </a:r>
            <a:r>
              <a:rPr lang="en-US" sz="1600" u="sng" dirty="0">
                <a:solidFill>
                  <a:srgbClr val="000000"/>
                </a:solidFill>
                <a:uFill>
                  <a:solidFill>
                    <a:srgbClr val="000000"/>
                  </a:solidFill>
                </a:uFill>
                <a:latin typeface="Arial"/>
                <a:ea typeface="Calibri"/>
                <a:hlinkClick r:id="rId3"/>
              </a:rPr>
              <a:t>www.gov.uk</a:t>
            </a:r>
            <a:r>
              <a:rPr lang="en-US" sz="1600" dirty="0">
                <a:solidFill>
                  <a:srgbClr val="000000"/>
                </a:solidFill>
                <a:uFill>
                  <a:solidFill>
                    <a:srgbClr val="000000"/>
                  </a:solidFill>
                </a:uFill>
                <a:latin typeface="Arial"/>
                <a:ea typeface="Calibri"/>
              </a:rPr>
              <a:t> for your Local Health Protection team contact details. </a:t>
            </a:r>
          </a:p>
          <a:p>
            <a:pPr>
              <a:lnSpc>
                <a:spcPct val="115000"/>
              </a:lnSpc>
              <a:spcAft>
                <a:spcPts val="1000"/>
              </a:spcAft>
              <a:tabLst>
                <a:tab pos="540385" algn="l"/>
              </a:tabLst>
            </a:pPr>
            <a:r>
              <a:rPr lang="en-US" sz="2200" b="1" dirty="0">
                <a:solidFill>
                  <a:srgbClr val="0394D6"/>
                </a:solidFill>
                <a:uFill>
                  <a:solidFill>
                    <a:srgbClr val="000000"/>
                  </a:solidFill>
                </a:uFill>
                <a:ea typeface="Calibri"/>
              </a:rPr>
              <a:t>Step 3: If urgent clinical support required</a:t>
            </a:r>
          </a:p>
          <a:p>
            <a:pPr lvl="0">
              <a:lnSpc>
                <a:spcPct val="115000"/>
              </a:lnSpc>
              <a:spcAft>
                <a:spcPts val="1000"/>
              </a:spcAft>
              <a:tabLst>
                <a:tab pos="540385" algn="l"/>
              </a:tabLst>
            </a:pPr>
            <a:r>
              <a:rPr lang="en-US" sz="1600" dirty="0">
                <a:solidFill>
                  <a:srgbClr val="000000"/>
                </a:solidFill>
                <a:uFill>
                  <a:solidFill>
                    <a:srgbClr val="000000"/>
                  </a:solidFill>
                </a:uFill>
                <a:latin typeface="Arial"/>
                <a:ea typeface="Calibri"/>
              </a:rPr>
              <a:t>If you have contacted your residents GP but your resident is starting to deteriorate before they arrive on-scene, contact </a:t>
            </a:r>
            <a:r>
              <a:rPr lang="en-US" sz="1600" b="1" dirty="0">
                <a:solidFill>
                  <a:srgbClr val="0394D6"/>
                </a:solidFill>
                <a:uFill>
                  <a:solidFill>
                    <a:srgbClr val="000000"/>
                  </a:solidFill>
                </a:uFill>
                <a:latin typeface="Arial"/>
                <a:ea typeface="Calibri"/>
              </a:rPr>
              <a:t>NHS 111 *6</a:t>
            </a:r>
            <a:r>
              <a:rPr lang="en-US" sz="1600" dirty="0">
                <a:solidFill>
                  <a:srgbClr val="0394D6"/>
                </a:solidFill>
                <a:uFill>
                  <a:solidFill>
                    <a:srgbClr val="000000"/>
                  </a:solidFill>
                </a:uFill>
                <a:latin typeface="Arial"/>
                <a:ea typeface="Calibri"/>
              </a:rPr>
              <a:t> </a:t>
            </a:r>
            <a:r>
              <a:rPr lang="en-US" sz="1600" dirty="0">
                <a:solidFill>
                  <a:srgbClr val="000000"/>
                </a:solidFill>
                <a:uFill>
                  <a:solidFill>
                    <a:srgbClr val="000000"/>
                  </a:solidFill>
                </a:uFill>
                <a:latin typeface="Arial"/>
                <a:ea typeface="Calibri"/>
              </a:rPr>
              <a:t>(</a:t>
            </a:r>
            <a:r>
              <a:rPr lang="en-US" sz="1600" u="sng" dirty="0">
                <a:solidFill>
                  <a:srgbClr val="AE1663"/>
                </a:solidFill>
                <a:uFill>
                  <a:solidFill>
                    <a:srgbClr val="000000"/>
                  </a:solidFill>
                </a:uFill>
                <a:latin typeface="Arial"/>
                <a:ea typeface="Calibri"/>
              </a:rPr>
              <a:t>dial 111 and press *6</a:t>
            </a:r>
            <a:r>
              <a:rPr lang="en-US" sz="1600" dirty="0">
                <a:solidFill>
                  <a:srgbClr val="000000"/>
                </a:solidFill>
                <a:uFill>
                  <a:solidFill>
                    <a:srgbClr val="000000"/>
                  </a:solidFill>
                </a:uFill>
                <a:latin typeface="Arial"/>
                <a:ea typeface="Calibri"/>
              </a:rPr>
              <a:t>) to speak to a GP or Senior Clinician for further advice.</a:t>
            </a:r>
            <a:endParaRPr lang="en-GB" sz="1600" dirty="0">
              <a:solidFill>
                <a:srgbClr val="000000"/>
              </a:solidFill>
              <a:uFill>
                <a:solidFill>
                  <a:srgbClr val="000000"/>
                </a:solidFill>
              </a:uFill>
              <a:ea typeface="Calibri"/>
            </a:endParaRPr>
          </a:p>
        </p:txBody>
      </p:sp>
      <p:pic>
        <p:nvPicPr>
          <p:cNvPr id="5" name="Picture 2">
            <a:extLst>
              <a:ext uri="{FF2B5EF4-FFF2-40B4-BE49-F238E27FC236}">
                <a16:creationId xmlns:a16="http://schemas.microsoft.com/office/drawing/2014/main" id="{81BBC724-018F-453D-AF9C-9C78915E50D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5704" y="28872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5327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866" y="5805264"/>
            <a:ext cx="8229600" cy="1051520"/>
          </a:xfrm>
        </p:spPr>
        <p:txBody>
          <a:bodyPr/>
          <a:lstStyle/>
          <a:p>
            <a:r>
              <a:rPr lang="en-GB" dirty="0"/>
              <a:t>Sepsis</a:t>
            </a:r>
          </a:p>
        </p:txBody>
      </p:sp>
      <p:sp>
        <p:nvSpPr>
          <p:cNvPr id="3" name="Content Placeholder 2"/>
          <p:cNvSpPr>
            <a:spLocks noGrp="1"/>
          </p:cNvSpPr>
          <p:nvPr>
            <p:ph idx="1"/>
          </p:nvPr>
        </p:nvSpPr>
        <p:spPr>
          <a:xfrm>
            <a:off x="251520" y="1052736"/>
            <a:ext cx="8892480" cy="4608512"/>
          </a:xfrm>
          <a:noFill/>
        </p:spPr>
        <p:txBody>
          <a:bodyPr>
            <a:normAutofit/>
          </a:bodyPr>
          <a:lstStyle/>
          <a:p>
            <a:pPr marL="0" indent="0">
              <a:buNone/>
            </a:pPr>
            <a:r>
              <a:rPr lang="en-GB" dirty="0"/>
              <a:t>Dangerous because:</a:t>
            </a:r>
          </a:p>
          <a:p>
            <a:pPr lvl="1">
              <a:buFont typeface="Arial" panose="020B0604020202020204" pitchFamily="34" charset="0"/>
              <a:buChar char="•"/>
            </a:pPr>
            <a:r>
              <a:rPr lang="en-GB" dirty="0"/>
              <a:t>Speed of infection</a:t>
            </a:r>
          </a:p>
          <a:p>
            <a:pPr lvl="1">
              <a:buFont typeface="Arial" panose="020B0604020202020204" pitchFamily="34" charset="0"/>
              <a:buChar char="•"/>
            </a:pPr>
            <a:r>
              <a:rPr lang="en-GB" dirty="0"/>
              <a:t>Not recognised early enough</a:t>
            </a:r>
          </a:p>
          <a:p>
            <a:pPr marL="457200" lvl="1" indent="0">
              <a:buNone/>
            </a:pPr>
            <a:endParaRPr lang="en-GB" dirty="0"/>
          </a:p>
          <a:p>
            <a:r>
              <a:rPr lang="en-GB" sz="2800" dirty="0"/>
              <a:t>life-threatening condition a rare but serious complication of an infection</a:t>
            </a:r>
          </a:p>
          <a:p>
            <a:r>
              <a:rPr lang="en-GB" sz="2800" dirty="0"/>
              <a:t>can be triggered by minor infections such as urinary tract infections, cystitis, appendicitis, cellulitis, as well as meningitis and pneumonia etc.. </a:t>
            </a:r>
          </a:p>
          <a:p>
            <a:endParaRPr lang="en-GB" dirty="0"/>
          </a:p>
          <a:p>
            <a:pPr marL="0" indent="0">
              <a:buNone/>
            </a:pPr>
            <a:endParaRPr lang="en-GB" dirty="0"/>
          </a:p>
        </p:txBody>
      </p:sp>
      <p:pic>
        <p:nvPicPr>
          <p:cNvPr id="4" name="Picture 2">
            <a:extLst>
              <a:ext uri="{FF2B5EF4-FFF2-40B4-BE49-F238E27FC236}">
                <a16:creationId xmlns:a16="http://schemas.microsoft.com/office/drawing/2014/main" id="{8549E0CB-443D-4CD1-AA23-35D45037E86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1520" y="147589"/>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5139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172" y="5805264"/>
            <a:ext cx="7886700" cy="1051803"/>
          </a:xfrm>
        </p:spPr>
        <p:txBody>
          <a:bodyPr/>
          <a:lstStyle/>
          <a:p>
            <a:r>
              <a:rPr lang="en-GB" dirty="0"/>
              <a:t>Think Sepsis</a:t>
            </a:r>
          </a:p>
        </p:txBody>
      </p:sp>
      <p:pic>
        <p:nvPicPr>
          <p:cNvPr id="5" name="Content Placeholder 4"/>
          <p:cNvPicPr>
            <a:picLocks noGrp="1"/>
          </p:cNvPicPr>
          <p:nvPr>
            <p:ph idx="1"/>
          </p:nvPr>
        </p:nvPicPr>
        <p:blipFill rotWithShape="1">
          <a:blip r:embed="rId3"/>
          <a:srcRect l="7420" t="17128" r="28571" b="12981"/>
          <a:stretch/>
        </p:blipFill>
        <p:spPr bwMode="auto">
          <a:xfrm>
            <a:off x="323528" y="1052736"/>
            <a:ext cx="8568952" cy="4824536"/>
          </a:xfrm>
          <a:prstGeom prst="rect">
            <a:avLst/>
          </a:prstGeom>
          <a:ln>
            <a:noFill/>
          </a:ln>
          <a:extLst>
            <a:ext uri="{53640926-AAD7-44d8-BBD7-CCE9431645EC}">
              <a14:shadowObscured xmlns="" xmlns:a14="http://schemas.microsoft.com/office/drawing/2010/main"/>
            </a:ext>
          </a:extLst>
        </p:spPr>
      </p:pic>
      <p:pic>
        <p:nvPicPr>
          <p:cNvPr id="4" name="Picture 2">
            <a:extLst>
              <a:ext uri="{FF2B5EF4-FFF2-40B4-BE49-F238E27FC236}">
                <a16:creationId xmlns:a16="http://schemas.microsoft.com/office/drawing/2014/main" id="{86AC214C-5B7A-45E8-B69D-A870F9D85D4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5704" y="28872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9074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880" y="5889252"/>
            <a:ext cx="8229600" cy="835496"/>
          </a:xfrm>
        </p:spPr>
        <p:txBody>
          <a:bodyPr/>
          <a:lstStyle/>
          <a:p>
            <a:r>
              <a:rPr lang="en-GB" dirty="0"/>
              <a:t>Symptoms of sepsis</a:t>
            </a:r>
          </a:p>
        </p:txBody>
      </p:sp>
      <p:sp>
        <p:nvSpPr>
          <p:cNvPr id="3" name="Content Placeholder 2"/>
          <p:cNvSpPr>
            <a:spLocks noGrp="1"/>
          </p:cNvSpPr>
          <p:nvPr>
            <p:ph idx="1"/>
          </p:nvPr>
        </p:nvSpPr>
        <p:spPr>
          <a:xfrm>
            <a:off x="251520" y="1052736"/>
            <a:ext cx="8444780" cy="4752528"/>
          </a:xfrm>
          <a:noFill/>
        </p:spPr>
        <p:txBody>
          <a:bodyPr>
            <a:normAutofit fontScale="47500" lnSpcReduction="20000"/>
          </a:bodyPr>
          <a:lstStyle/>
          <a:p>
            <a:pPr marL="0" indent="0">
              <a:buNone/>
            </a:pPr>
            <a:r>
              <a:rPr lang="en-GB" b="1" dirty="0"/>
              <a:t>Early symptoms may include:</a:t>
            </a:r>
          </a:p>
          <a:p>
            <a:pPr marL="0" indent="0">
              <a:buNone/>
            </a:pPr>
            <a:endParaRPr lang="en-GB" dirty="0"/>
          </a:p>
          <a:p>
            <a:r>
              <a:rPr lang="en-GB" dirty="0"/>
              <a:t>high temperature (fever) or low body temperature </a:t>
            </a:r>
          </a:p>
          <a:p>
            <a:r>
              <a:rPr lang="en-GB" dirty="0"/>
              <a:t>chills and shivering </a:t>
            </a:r>
          </a:p>
          <a:p>
            <a:r>
              <a:rPr lang="en-GB" dirty="0"/>
              <a:t>a fast heartbeat </a:t>
            </a:r>
          </a:p>
          <a:p>
            <a:r>
              <a:rPr lang="en-GB" dirty="0"/>
              <a:t>fast breathing</a:t>
            </a:r>
          </a:p>
          <a:p>
            <a:endParaRPr lang="en-GB" dirty="0"/>
          </a:p>
          <a:p>
            <a:pPr marL="0" indent="0">
              <a:buNone/>
            </a:pPr>
            <a:r>
              <a:rPr lang="en-GB" b="1" dirty="0"/>
              <a:t>Later symptoms may include:</a:t>
            </a:r>
          </a:p>
          <a:p>
            <a:pPr marL="0" indent="0">
              <a:buNone/>
            </a:pPr>
            <a:endParaRPr lang="en-GB" dirty="0"/>
          </a:p>
          <a:p>
            <a:r>
              <a:rPr lang="en-GB" dirty="0"/>
              <a:t>feeling dizzy or faint </a:t>
            </a:r>
          </a:p>
          <a:p>
            <a:r>
              <a:rPr lang="en-GB" dirty="0"/>
              <a:t>a change in mental state – such as confusion or disorientation </a:t>
            </a:r>
          </a:p>
          <a:p>
            <a:r>
              <a:rPr lang="en-GB" dirty="0"/>
              <a:t>diarrhoea</a:t>
            </a:r>
          </a:p>
          <a:p>
            <a:r>
              <a:rPr lang="en-GB" dirty="0"/>
              <a:t>nausea and vomiting </a:t>
            </a:r>
          </a:p>
          <a:p>
            <a:r>
              <a:rPr lang="en-GB" dirty="0"/>
              <a:t>slurred speech </a:t>
            </a:r>
          </a:p>
          <a:p>
            <a:r>
              <a:rPr lang="en-GB" dirty="0"/>
              <a:t>severe muscle pain </a:t>
            </a:r>
          </a:p>
          <a:p>
            <a:r>
              <a:rPr lang="en-GB" dirty="0"/>
              <a:t>severe breathlessness </a:t>
            </a:r>
          </a:p>
          <a:p>
            <a:r>
              <a:rPr lang="en-GB" dirty="0"/>
              <a:t>less urine production than normal </a:t>
            </a:r>
          </a:p>
          <a:p>
            <a:r>
              <a:rPr lang="en-GB" dirty="0"/>
              <a:t>cold, clammy and pale or mottled skin </a:t>
            </a:r>
          </a:p>
          <a:p>
            <a:r>
              <a:rPr lang="en-GB" dirty="0"/>
              <a:t>loss of consciousness </a:t>
            </a:r>
          </a:p>
          <a:p>
            <a:r>
              <a:rPr lang="en-GB" dirty="0"/>
              <a:t>Some patients describe a feeling of “impending doom”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7" y="1340768"/>
            <a:ext cx="2380502" cy="2952328"/>
          </a:xfrm>
          <a:prstGeom prst="rect">
            <a:avLst/>
          </a:prstGeom>
        </p:spPr>
      </p:pic>
      <p:pic>
        <p:nvPicPr>
          <p:cNvPr id="6" name="Picture 2">
            <a:extLst>
              <a:ext uri="{FF2B5EF4-FFF2-40B4-BE49-F238E27FC236}">
                <a16:creationId xmlns:a16="http://schemas.microsoft.com/office/drawing/2014/main" id="{3CC1A260-BE51-4102-B239-D5633307DFB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704" y="28872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4638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61248"/>
            <a:ext cx="8229600" cy="1126669"/>
          </a:xfrm>
        </p:spPr>
        <p:txBody>
          <a:bodyPr/>
          <a:lstStyle/>
          <a:p>
            <a:r>
              <a:rPr lang="en-GB" dirty="0"/>
              <a:t>The following groups are at a higher risk</a:t>
            </a:r>
          </a:p>
        </p:txBody>
      </p:sp>
      <p:sp>
        <p:nvSpPr>
          <p:cNvPr id="3" name="Content Placeholder 2"/>
          <p:cNvSpPr>
            <a:spLocks noGrp="1"/>
          </p:cNvSpPr>
          <p:nvPr>
            <p:ph idx="1"/>
          </p:nvPr>
        </p:nvSpPr>
        <p:spPr>
          <a:xfrm>
            <a:off x="179512" y="980728"/>
            <a:ext cx="8856984" cy="4680520"/>
          </a:xfrm>
          <a:noFill/>
        </p:spPr>
        <p:txBody>
          <a:bodyPr>
            <a:normAutofit fontScale="70000" lnSpcReduction="20000"/>
          </a:bodyPr>
          <a:lstStyle/>
          <a:p>
            <a:r>
              <a:rPr lang="en-GB" sz="2900" dirty="0"/>
              <a:t>very young (under 1 year)</a:t>
            </a:r>
          </a:p>
          <a:p>
            <a:r>
              <a:rPr lang="en-GB" sz="2900" dirty="0">
                <a:solidFill>
                  <a:srgbClr val="FF0000"/>
                </a:solidFill>
              </a:rPr>
              <a:t>over 75 years or very frail</a:t>
            </a:r>
          </a:p>
          <a:p>
            <a:r>
              <a:rPr lang="en-GB" sz="2900" dirty="0"/>
              <a:t>impaired immune systems including:</a:t>
            </a:r>
          </a:p>
          <a:p>
            <a:pPr lvl="1"/>
            <a:r>
              <a:rPr lang="en-GB" sz="2900" dirty="0"/>
              <a:t>chemotherapy </a:t>
            </a:r>
          </a:p>
          <a:p>
            <a:pPr lvl="1"/>
            <a:r>
              <a:rPr lang="en-GB" sz="2900" dirty="0"/>
              <a:t>who have impaired immune function (e.g., diabetes)</a:t>
            </a:r>
          </a:p>
          <a:p>
            <a:pPr lvl="1"/>
            <a:r>
              <a:rPr lang="en-GB" sz="2900" dirty="0"/>
              <a:t>who have had a splenectomy (or people with sickle cell disease)</a:t>
            </a:r>
          </a:p>
          <a:p>
            <a:pPr lvl="1"/>
            <a:r>
              <a:rPr lang="en-GB" sz="2900" dirty="0"/>
              <a:t>taking long-term steroids</a:t>
            </a:r>
          </a:p>
          <a:p>
            <a:pPr lvl="1"/>
            <a:r>
              <a:rPr lang="en-GB" sz="2900" dirty="0"/>
              <a:t>taking immunosuppressant drugs to treat disorders such as rheumatoid arthritis</a:t>
            </a:r>
          </a:p>
          <a:p>
            <a:r>
              <a:rPr lang="en-GB" sz="2900" dirty="0"/>
              <a:t>who have had surgery, in the past 6 weeks</a:t>
            </a:r>
          </a:p>
          <a:p>
            <a:r>
              <a:rPr lang="en-GB" sz="2900" dirty="0"/>
              <a:t>with any breach of skin integrity (for example, cuts, burns, blisters or skin infections)</a:t>
            </a:r>
          </a:p>
          <a:p>
            <a:r>
              <a:rPr lang="en-GB" sz="2900" dirty="0"/>
              <a:t>who misuse drugs intravenously</a:t>
            </a:r>
          </a:p>
          <a:p>
            <a:r>
              <a:rPr lang="en-GB" sz="2900" dirty="0"/>
              <a:t>with indwelling lines or catheters.</a:t>
            </a:r>
          </a:p>
          <a:p>
            <a:endParaRPr lang="en-GB" dirty="0"/>
          </a:p>
        </p:txBody>
      </p:sp>
      <p:pic>
        <p:nvPicPr>
          <p:cNvPr id="4" name="Picture 2">
            <a:extLst>
              <a:ext uri="{FF2B5EF4-FFF2-40B4-BE49-F238E27FC236}">
                <a16:creationId xmlns:a16="http://schemas.microsoft.com/office/drawing/2014/main" id="{213757E2-F8E3-454B-9E8D-78B561070DD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5704" y="28872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6978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20688"/>
            <a:ext cx="7886700" cy="1325563"/>
          </a:xfrm>
        </p:spPr>
        <p:txBody>
          <a:bodyPr/>
          <a:lstStyle/>
          <a:p>
            <a:r>
              <a:rPr lang="en-GB" dirty="0"/>
              <a:t>A Patient’s Story</a:t>
            </a:r>
          </a:p>
        </p:txBody>
      </p:sp>
      <p:sp>
        <p:nvSpPr>
          <p:cNvPr id="3" name="Content Placeholder 2"/>
          <p:cNvSpPr>
            <a:spLocks noGrp="1"/>
          </p:cNvSpPr>
          <p:nvPr>
            <p:ph idx="1"/>
          </p:nvPr>
        </p:nvSpPr>
        <p:spPr/>
        <p:txBody>
          <a:bodyPr>
            <a:normAutofit fontScale="77500" lnSpcReduction="20000"/>
          </a:bodyPr>
          <a:lstStyle/>
          <a:p>
            <a:endParaRPr lang="en-GB" dirty="0">
              <a:hlinkClick r:id="rId2"/>
            </a:endParaRPr>
          </a:p>
          <a:p>
            <a:pPr marL="0" indent="0">
              <a:buNone/>
            </a:pPr>
            <a:endParaRPr lang="en-GB" dirty="0">
              <a:solidFill>
                <a:schemeClr val="tx1">
                  <a:lumMod val="65000"/>
                  <a:lumOff val="35000"/>
                </a:schemeClr>
              </a:solidFill>
              <a:hlinkClick r:id="rId2"/>
            </a:endParaRPr>
          </a:p>
          <a:p>
            <a:r>
              <a:rPr lang="en-GB" dirty="0">
                <a:solidFill>
                  <a:schemeClr val="tx1">
                    <a:lumMod val="65000"/>
                    <a:lumOff val="35000"/>
                  </a:schemeClr>
                </a:solidFill>
              </a:rPr>
              <a:t>Mandy</a:t>
            </a:r>
            <a:r>
              <a:rPr lang="en-GB" dirty="0"/>
              <a:t>’s story (UK Sepsis Trust) </a:t>
            </a:r>
            <a:r>
              <a:rPr lang="en-GB" dirty="0">
                <a:hlinkClick r:id="rId3"/>
              </a:rPr>
              <a:t>https://player.vimeo.com/video/165428183?autoplay=1</a:t>
            </a:r>
            <a:r>
              <a:rPr lang="en-GB" dirty="0"/>
              <a:t> </a:t>
            </a:r>
          </a:p>
          <a:p>
            <a:endParaRPr lang="en-GB" dirty="0"/>
          </a:p>
          <a:p>
            <a:r>
              <a:rPr lang="en-GB" dirty="0"/>
              <a:t>“One Moment” ENHT Video </a:t>
            </a:r>
            <a:r>
              <a:rPr lang="en-GB" dirty="0">
                <a:hlinkClick r:id="rId4"/>
              </a:rPr>
              <a:t>https://youtu.be/dX7YjKqMv-U</a:t>
            </a:r>
            <a:endParaRPr lang="en-GB" dirty="0"/>
          </a:p>
          <a:p>
            <a:endParaRPr lang="en-GB" dirty="0"/>
          </a:p>
          <a:p>
            <a:r>
              <a:rPr lang="en-GB" dirty="0"/>
              <a:t>Anna’s story (UK Sepsis Trust) </a:t>
            </a:r>
            <a:r>
              <a:rPr lang="en-GB" dirty="0">
                <a:hlinkClick r:id="rId5"/>
              </a:rPr>
              <a:t>https://player.vimeo.com/video/173604520?autoplay=1</a:t>
            </a:r>
            <a:r>
              <a:rPr lang="en-GB" dirty="0"/>
              <a:t> </a:t>
            </a:r>
          </a:p>
          <a:p>
            <a:endParaRPr lang="en-GB" dirty="0"/>
          </a:p>
        </p:txBody>
      </p:sp>
    </p:spTree>
    <p:extLst>
      <p:ext uri="{BB962C8B-B14F-4D97-AF65-F5344CB8AC3E}">
        <p14:creationId xmlns:p14="http://schemas.microsoft.com/office/powerpoint/2010/main" val="10387698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085" y="5532437"/>
            <a:ext cx="7886700" cy="1325563"/>
          </a:xfrm>
        </p:spPr>
        <p:txBody>
          <a:bodyPr/>
          <a:lstStyle/>
          <a:p>
            <a:r>
              <a:rPr lang="en-GB" dirty="0"/>
              <a:t>Outbreaks </a:t>
            </a:r>
          </a:p>
        </p:txBody>
      </p:sp>
      <p:sp>
        <p:nvSpPr>
          <p:cNvPr id="4" name="Slide Number Placeholder 3"/>
          <p:cNvSpPr>
            <a:spLocks noGrp="1"/>
          </p:cNvSpPr>
          <p:nvPr>
            <p:ph type="sldNum" sz="quarter" idx="10"/>
          </p:nvPr>
        </p:nvSpPr>
        <p:spPr/>
        <p:txBody>
          <a:bodyPr/>
          <a:lstStyle/>
          <a:p>
            <a:pPr marL="531813">
              <a:defRPr/>
            </a:pPr>
            <a:r>
              <a:rPr lang="en-US" dirty="0"/>
              <a:t>  </a:t>
            </a:r>
          </a:p>
        </p:txBody>
      </p:sp>
      <p:pic>
        <p:nvPicPr>
          <p:cNvPr id="3075"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782"/>
          <a:stretch/>
        </p:blipFill>
        <p:spPr bwMode="auto">
          <a:xfrm>
            <a:off x="251520" y="1196752"/>
            <a:ext cx="8839034" cy="442612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21122"/>
            <a:ext cx="1479426" cy="1700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31936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836712"/>
            <a:ext cx="8496944" cy="1008112"/>
          </a:xfrm>
        </p:spPr>
        <p:txBody>
          <a:bodyPr/>
          <a:lstStyle/>
          <a:p>
            <a:r>
              <a:rPr lang="en-US" sz="3600" b="0" dirty="0"/>
              <a:t>Outbreak management general principles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0608337"/>
              </p:ext>
            </p:extLst>
          </p:nvPr>
        </p:nvGraphicFramePr>
        <p:xfrm>
          <a:off x="-108520" y="1988840"/>
          <a:ext cx="9135289" cy="48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a:extLst>
              <a:ext uri="{FF2B5EF4-FFF2-40B4-BE49-F238E27FC236}">
                <a16:creationId xmlns:a16="http://schemas.microsoft.com/office/drawing/2014/main" id="{5899E453-E6CD-4F6F-8C96-67D960339041}"/>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65704" y="28872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13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652" y="5704996"/>
            <a:ext cx="8064896" cy="1079500"/>
          </a:xfrm>
        </p:spPr>
        <p:txBody>
          <a:bodyPr/>
          <a:lstStyle/>
          <a:p>
            <a:r>
              <a:rPr lang="en-GB" sz="3600" b="0" dirty="0"/>
              <a:t>Outbreak Recognition &amp; Management</a:t>
            </a:r>
          </a:p>
        </p:txBody>
      </p:sp>
      <p:sp>
        <p:nvSpPr>
          <p:cNvPr id="4" name="Content Placeholder 2"/>
          <p:cNvSpPr txBox="1">
            <a:spLocks/>
          </p:cNvSpPr>
          <p:nvPr/>
        </p:nvSpPr>
        <p:spPr>
          <a:xfrm>
            <a:off x="165704" y="1268760"/>
            <a:ext cx="8726776" cy="443623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800" dirty="0">
                <a:latin typeface="News Gothic MT" panose="020B0504020203020204" pitchFamily="34" charset="0"/>
              </a:rPr>
              <a:t>Important to recognise potential outbreaks promptly </a:t>
            </a:r>
          </a:p>
          <a:p>
            <a:r>
              <a:rPr lang="en-GB" sz="2800" dirty="0">
                <a:latin typeface="News Gothic MT" panose="020B0504020203020204" pitchFamily="34" charset="0"/>
              </a:rPr>
              <a:t>Vital that staff  implement control measures as soon as possible to prevent further cases. </a:t>
            </a:r>
          </a:p>
          <a:p>
            <a:r>
              <a:rPr lang="en-GB" sz="2800" dirty="0">
                <a:latin typeface="News Gothic MT" panose="020B0504020203020204" pitchFamily="34" charset="0"/>
              </a:rPr>
              <a:t>Staff must be aware of the signs of infection, </a:t>
            </a:r>
          </a:p>
          <a:p>
            <a:pPr lvl="1">
              <a:buFont typeface="Arial" panose="020B0604020202020204" pitchFamily="34" charset="0"/>
              <a:buChar char="•"/>
            </a:pPr>
            <a:r>
              <a:rPr lang="en-GB" dirty="0">
                <a:latin typeface="News Gothic MT" panose="020B0504020203020204" pitchFamily="34" charset="0"/>
              </a:rPr>
              <a:t>e.g. fever, diarrhoea or vomiting, unexpected falls and confusion. </a:t>
            </a:r>
          </a:p>
          <a:p>
            <a:r>
              <a:rPr lang="en-GB" sz="2800" dirty="0">
                <a:latin typeface="News Gothic MT" panose="020B0504020203020204" pitchFamily="34" charset="0"/>
              </a:rPr>
              <a:t>Staff must know to report these signs immediately</a:t>
            </a:r>
          </a:p>
          <a:p>
            <a:pPr marL="0" indent="0">
              <a:buNone/>
            </a:pPr>
            <a:endParaRPr lang="en-GB" dirty="0"/>
          </a:p>
        </p:txBody>
      </p:sp>
      <p:pic>
        <p:nvPicPr>
          <p:cNvPr id="5" name="Picture 2">
            <a:extLst>
              <a:ext uri="{FF2B5EF4-FFF2-40B4-BE49-F238E27FC236}">
                <a16:creationId xmlns:a16="http://schemas.microsoft.com/office/drawing/2014/main" id="{1CEB6771-ADD2-4FAB-8A2A-BD2F3960BEC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5704" y="28872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2196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165704" y="6021288"/>
            <a:ext cx="8978296" cy="523142"/>
          </a:xfrm>
        </p:spPr>
        <p:txBody>
          <a:bodyPr>
            <a:noAutofit/>
          </a:bodyPr>
          <a:lstStyle/>
          <a:p>
            <a:pPr algn="ctr">
              <a:buNone/>
            </a:pPr>
            <a:r>
              <a:rPr lang="en-GB" sz="3200" b="1" dirty="0">
                <a:solidFill>
                  <a:srgbClr val="009999"/>
                </a:solidFill>
              </a:rPr>
              <a:t>Key Control measures during outbreaks</a:t>
            </a:r>
          </a:p>
        </p:txBody>
      </p:sp>
      <p:sp>
        <p:nvSpPr>
          <p:cNvPr id="4" name="Content Placeholder 3"/>
          <p:cNvSpPr>
            <a:spLocks noGrp="1"/>
          </p:cNvSpPr>
          <p:nvPr>
            <p:ph sz="quarter" idx="15"/>
          </p:nvPr>
        </p:nvSpPr>
        <p:spPr>
          <a:xfrm>
            <a:off x="250825" y="1124744"/>
            <a:ext cx="8642350" cy="4896544"/>
          </a:xfrm>
          <a:noFill/>
        </p:spPr>
        <p:txBody>
          <a:bodyPr numCol="2">
            <a:normAutofit/>
          </a:bodyPr>
          <a:lstStyle/>
          <a:p>
            <a:r>
              <a:rPr lang="en-GB" sz="2400" dirty="0">
                <a:latin typeface="News Gothic MT" panose="020B0504020203020204" pitchFamily="34" charset="0"/>
              </a:rPr>
              <a:t>Timely reporting and keeping a list of who is affected</a:t>
            </a:r>
          </a:p>
          <a:p>
            <a:r>
              <a:rPr lang="en-GB" sz="2400" dirty="0">
                <a:latin typeface="News Gothic MT" panose="020B0504020203020204" pitchFamily="34" charset="0"/>
              </a:rPr>
              <a:t>Isolation of residents with symptoms</a:t>
            </a:r>
          </a:p>
          <a:p>
            <a:r>
              <a:rPr lang="en-GB" sz="2400" dirty="0">
                <a:latin typeface="News Gothic MT" panose="020B0504020203020204" pitchFamily="34" charset="0"/>
              </a:rPr>
              <a:t>Closing units/homes to admissions and transfers</a:t>
            </a:r>
          </a:p>
          <a:p>
            <a:r>
              <a:rPr lang="en-GB" sz="2400" dirty="0">
                <a:latin typeface="News Gothic MT" panose="020B0504020203020204" pitchFamily="34" charset="0"/>
              </a:rPr>
              <a:t>Restricting visitors</a:t>
            </a:r>
          </a:p>
          <a:p>
            <a:r>
              <a:rPr lang="en-GB" sz="2400" dirty="0">
                <a:latin typeface="News Gothic MT" panose="020B0504020203020204" pitchFamily="34" charset="0"/>
              </a:rPr>
              <a:t>Obtaining samples to identify what is causing the outbreak</a:t>
            </a:r>
          </a:p>
          <a:p>
            <a:endParaRPr lang="en-GB" sz="2400" dirty="0">
              <a:latin typeface="News Gothic MT" panose="020B0504020203020204" pitchFamily="34" charset="0"/>
            </a:endParaRPr>
          </a:p>
          <a:p>
            <a:r>
              <a:rPr lang="en-GB" sz="2400" dirty="0">
                <a:latin typeface="News Gothic MT" panose="020B0504020203020204" pitchFamily="34" charset="0"/>
              </a:rPr>
              <a:t>Exclusion of staff with symptoms</a:t>
            </a:r>
          </a:p>
          <a:p>
            <a:r>
              <a:rPr lang="en-GB" sz="2400" dirty="0">
                <a:latin typeface="News Gothic MT" panose="020B0504020203020204" pitchFamily="34" charset="0"/>
              </a:rPr>
              <a:t>Hand hygiene</a:t>
            </a:r>
          </a:p>
          <a:p>
            <a:r>
              <a:rPr lang="en-GB" sz="2400" dirty="0">
                <a:latin typeface="News Gothic MT" panose="020B0504020203020204" pitchFamily="34" charset="0"/>
              </a:rPr>
              <a:t>PPE-increase</a:t>
            </a:r>
          </a:p>
          <a:p>
            <a:r>
              <a:rPr lang="en-GB" sz="2400" dirty="0">
                <a:latin typeface="News Gothic MT" panose="020B0504020203020204" pitchFamily="34" charset="0"/>
              </a:rPr>
              <a:t>Environmental /equipment cleaning and disinfection</a:t>
            </a:r>
          </a:p>
          <a:p>
            <a:r>
              <a:rPr lang="en-GB" sz="2400" dirty="0">
                <a:latin typeface="News Gothic MT" panose="020B0504020203020204" pitchFamily="34" charset="0"/>
              </a:rPr>
              <a:t>Clear communication </a:t>
            </a:r>
          </a:p>
          <a:p>
            <a:r>
              <a:rPr lang="en-GB" sz="2400" dirty="0">
                <a:latin typeface="News Gothic MT" panose="020B0504020203020204" pitchFamily="34" charset="0"/>
              </a:rPr>
              <a:t>Allocate staff to care for affected residents</a:t>
            </a:r>
          </a:p>
          <a:p>
            <a:endParaRPr lang="en-GB" sz="2400" dirty="0">
              <a:latin typeface="News Gothic MT" panose="020B0504020203020204" pitchFamily="34" charset="0"/>
            </a:endParaRPr>
          </a:p>
          <a:p>
            <a:pPr marL="0" indent="0">
              <a:buNone/>
            </a:pPr>
            <a:endParaRPr lang="en-GB" sz="2400" dirty="0">
              <a:latin typeface="News Gothic MT" panose="020B0504020203020204" pitchFamily="34" charset="0"/>
            </a:endParaRPr>
          </a:p>
        </p:txBody>
      </p:sp>
      <p:pic>
        <p:nvPicPr>
          <p:cNvPr id="5" name="Picture 2">
            <a:extLst>
              <a:ext uri="{FF2B5EF4-FFF2-40B4-BE49-F238E27FC236}">
                <a16:creationId xmlns:a16="http://schemas.microsoft.com/office/drawing/2014/main" id="{C18F39BC-9B2D-4DB6-B422-D18E0655514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704" y="28872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7621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8965"/>
            <a:ext cx="7125113" cy="2213931"/>
          </a:xfrm>
        </p:spPr>
        <p:txBody>
          <a:bodyPr/>
          <a:lstStyle/>
          <a:p>
            <a:r>
              <a:rPr lang="en-GB" sz="3600" dirty="0">
                <a:latin typeface="Calibri" panose="020F0502020204030204" pitchFamily="34" charset="0"/>
                <a:cs typeface="Calibri" panose="020F0502020204030204" pitchFamily="34" charset="0"/>
              </a:rPr>
              <a:t>Continued..</a:t>
            </a:r>
          </a:p>
        </p:txBody>
      </p:sp>
      <p:sp>
        <p:nvSpPr>
          <p:cNvPr id="3" name="Content Placeholder 2"/>
          <p:cNvSpPr>
            <a:spLocks noGrp="1"/>
          </p:cNvSpPr>
          <p:nvPr>
            <p:ph idx="1"/>
          </p:nvPr>
        </p:nvSpPr>
        <p:spPr>
          <a:xfrm>
            <a:off x="0" y="1772816"/>
            <a:ext cx="9144000" cy="5085183"/>
          </a:xfrm>
        </p:spPr>
        <p:txBody>
          <a:bodyPr numCol="2">
            <a:noAutofit/>
          </a:bodyPr>
          <a:lstStyle/>
          <a:p>
            <a:pPr marL="0" indent="0">
              <a:lnSpc>
                <a:spcPct val="134000"/>
              </a:lnSpc>
              <a:spcBef>
                <a:spcPts val="0"/>
              </a:spcBef>
              <a:buNone/>
            </a:pPr>
            <a:endParaRPr lang="en-GB" sz="1477" dirty="0">
              <a:solidFill>
                <a:srgbClr val="000000"/>
              </a:solidFill>
              <a:latin typeface="Calibri"/>
              <a:cs typeface="Calibri"/>
            </a:endParaRPr>
          </a:p>
          <a:p>
            <a:pPr>
              <a:spcBef>
                <a:spcPts val="0"/>
              </a:spcBef>
            </a:pPr>
            <a:r>
              <a:rPr lang="en-GB" sz="2400" dirty="0">
                <a:solidFill>
                  <a:srgbClr val="000000"/>
                </a:solidFill>
                <a:latin typeface="News Gothic MT" panose="020B0504020203020204" pitchFamily="34" charset="0"/>
                <a:cs typeface="Calibri"/>
              </a:rPr>
              <a:t>The HPT will recommend closure of the care home to new admissions</a:t>
            </a:r>
          </a:p>
          <a:p>
            <a:pPr>
              <a:spcBef>
                <a:spcPts val="0"/>
              </a:spcBef>
            </a:pPr>
            <a:endParaRPr lang="en-GB" sz="2400" dirty="0">
              <a:solidFill>
                <a:srgbClr val="000000"/>
              </a:solidFill>
              <a:latin typeface="News Gothic MT" panose="020B0504020203020204" pitchFamily="34" charset="0"/>
              <a:cs typeface="Calibri"/>
            </a:endParaRPr>
          </a:p>
          <a:p>
            <a:pPr>
              <a:spcBef>
                <a:spcPts val="0"/>
              </a:spcBef>
            </a:pPr>
            <a:r>
              <a:rPr lang="en-GB" sz="2400" dirty="0">
                <a:solidFill>
                  <a:srgbClr val="000000"/>
                </a:solidFill>
                <a:latin typeface="News Gothic MT" panose="020B0504020203020204" pitchFamily="34" charset="0"/>
                <a:cs typeface="Calibri"/>
              </a:rPr>
              <a:t>Ensure appropriate signage, and advising staff regarding hand hygiene and protective clothing</a:t>
            </a:r>
          </a:p>
          <a:p>
            <a:pPr>
              <a:spcBef>
                <a:spcPts val="0"/>
              </a:spcBef>
            </a:pPr>
            <a:endParaRPr lang="en-GB" sz="2400" dirty="0">
              <a:solidFill>
                <a:srgbClr val="000000"/>
              </a:solidFill>
              <a:latin typeface="News Gothic MT" panose="020B0504020203020204" pitchFamily="34" charset="0"/>
              <a:cs typeface="Calibri"/>
            </a:endParaRPr>
          </a:p>
          <a:p>
            <a:pPr marL="0" indent="0">
              <a:spcBef>
                <a:spcPts val="0"/>
              </a:spcBef>
              <a:buNone/>
            </a:pPr>
            <a:endParaRPr lang="en-GB" sz="2400" dirty="0">
              <a:solidFill>
                <a:srgbClr val="000000"/>
              </a:solidFill>
              <a:latin typeface="News Gothic MT" panose="020B0504020203020204" pitchFamily="34" charset="0"/>
              <a:cs typeface="Calibri"/>
            </a:endParaRPr>
          </a:p>
          <a:p>
            <a:pPr marL="0" indent="0">
              <a:spcBef>
                <a:spcPts val="0"/>
              </a:spcBef>
              <a:buNone/>
            </a:pPr>
            <a:endParaRPr lang="en-GB" sz="2400" dirty="0">
              <a:solidFill>
                <a:srgbClr val="000000"/>
              </a:solidFill>
              <a:latin typeface="News Gothic MT" panose="020B0504020203020204" pitchFamily="34" charset="0"/>
              <a:cs typeface="Calibri"/>
            </a:endParaRPr>
          </a:p>
          <a:p>
            <a:pPr marL="0" indent="0">
              <a:spcBef>
                <a:spcPts val="0"/>
              </a:spcBef>
              <a:buNone/>
            </a:pPr>
            <a:endParaRPr lang="en-GB" sz="2400" dirty="0">
              <a:solidFill>
                <a:srgbClr val="000000"/>
              </a:solidFill>
              <a:latin typeface="News Gothic MT" panose="020B0504020203020204" pitchFamily="34" charset="0"/>
              <a:cs typeface="Calibri"/>
            </a:endParaRPr>
          </a:p>
          <a:p>
            <a:pPr>
              <a:spcBef>
                <a:spcPts val="0"/>
              </a:spcBef>
            </a:pPr>
            <a:r>
              <a:rPr lang="en-GB" sz="2400" dirty="0">
                <a:solidFill>
                  <a:srgbClr val="000000"/>
                </a:solidFill>
                <a:latin typeface="News Gothic MT" panose="020B0504020203020204" pitchFamily="34" charset="0"/>
                <a:cs typeface="Calibri"/>
              </a:rPr>
              <a:t>Residents should not transfer to other homes/day centres or attend external activities</a:t>
            </a:r>
          </a:p>
          <a:p>
            <a:r>
              <a:rPr lang="en-GB" sz="2400" dirty="0">
                <a:latin typeface="News Gothic MT" panose="020B0504020203020204" pitchFamily="34" charset="0"/>
              </a:rPr>
              <a:t>Use disinfectants as part of routine cleaning until outbreak is over</a:t>
            </a:r>
          </a:p>
          <a:p>
            <a:r>
              <a:rPr lang="en-GB" sz="2400" dirty="0">
                <a:latin typeface="News Gothic MT" panose="020B0504020203020204" pitchFamily="34" charset="0"/>
              </a:rPr>
              <a:t>Increase frequency of cleaning </a:t>
            </a:r>
          </a:p>
          <a:p>
            <a:pPr lvl="1"/>
            <a:r>
              <a:rPr lang="en-GB" sz="2000" dirty="0">
                <a:latin typeface="News Gothic MT" panose="020B0504020203020204" pitchFamily="34" charset="0"/>
              </a:rPr>
              <a:t>(door handles, light switches, toilet flushes)</a:t>
            </a:r>
          </a:p>
          <a:p>
            <a:pPr>
              <a:spcBef>
                <a:spcPts val="0"/>
              </a:spcBef>
            </a:pPr>
            <a:endParaRPr lang="en-GB" sz="2400" dirty="0">
              <a:solidFill>
                <a:srgbClr val="000000"/>
              </a:solidFill>
              <a:latin typeface="News Gothic MT" panose="020B0504020203020204" pitchFamily="34" charset="0"/>
              <a:cs typeface="Calibri"/>
            </a:endParaRPr>
          </a:p>
          <a:p>
            <a:pPr>
              <a:spcBef>
                <a:spcPts val="0"/>
              </a:spcBef>
            </a:pPr>
            <a:endParaRPr lang="en-GB" sz="1662" dirty="0">
              <a:solidFill>
                <a:srgbClr val="000000"/>
              </a:solidFill>
              <a:latin typeface="Calibri"/>
              <a:cs typeface="Calibri"/>
            </a:endParaRPr>
          </a:p>
        </p:txBody>
      </p:sp>
      <p:pic>
        <p:nvPicPr>
          <p:cNvPr id="4" name="Picture 2">
            <a:extLst>
              <a:ext uri="{FF2B5EF4-FFF2-40B4-BE49-F238E27FC236}">
                <a16:creationId xmlns:a16="http://schemas.microsoft.com/office/drawing/2014/main" id="{19638305-F513-4B9D-B49D-D1FDD702B09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703" y="43397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55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0" y="1916832"/>
            <a:ext cx="9144000" cy="3816424"/>
          </a:xfrm>
          <a:prstGeom prst="rect">
            <a:avLst/>
          </a:prstGeom>
        </p:spPr>
        <p:txBody>
          <a:bodyPr>
            <a:normAutofit/>
          </a:bodyPr>
          <a:lstStyle/>
          <a:p>
            <a:r>
              <a:rPr lang="en-GB" sz="3000" dirty="0">
                <a:latin typeface="News Gothic MT" panose="020B0504020203020204" pitchFamily="34" charset="0"/>
              </a:rPr>
              <a:t>Check all staff are applying infection control precautions</a:t>
            </a:r>
          </a:p>
          <a:p>
            <a:r>
              <a:rPr lang="en-GB" sz="3000" dirty="0">
                <a:latin typeface="News Gothic MT" panose="020B0504020203020204" pitchFamily="34" charset="0"/>
              </a:rPr>
              <a:t>If D&amp;V outbreak remove alcohol gel and encourage washing hands with </a:t>
            </a:r>
            <a:r>
              <a:rPr lang="en-GB" sz="3000" dirty="0">
                <a:solidFill>
                  <a:srgbClr val="FF0000"/>
                </a:solidFill>
                <a:latin typeface="News Gothic MT" panose="020B0504020203020204" pitchFamily="34" charset="0"/>
              </a:rPr>
              <a:t>soap and water</a:t>
            </a:r>
          </a:p>
          <a:p>
            <a:r>
              <a:rPr lang="en-GB" sz="3000" dirty="0">
                <a:latin typeface="News Gothic MT" panose="020B0504020203020204" pitchFamily="34" charset="0"/>
              </a:rPr>
              <a:t>Ensure affected residents are well cared for</a:t>
            </a:r>
          </a:p>
          <a:p>
            <a:pPr marL="0" indent="0">
              <a:buNone/>
            </a:pPr>
            <a:endParaRPr lang="en-GB" sz="3000" dirty="0">
              <a:latin typeface="News Gothic MT" panose="020B0504020203020204" pitchFamily="34" charset="0"/>
            </a:endParaRPr>
          </a:p>
          <a:p>
            <a:endParaRPr lang="en-GB" dirty="0"/>
          </a:p>
        </p:txBody>
      </p:sp>
      <p:sp>
        <p:nvSpPr>
          <p:cNvPr id="3" name="Title 2"/>
          <p:cNvSpPr>
            <a:spLocks noGrp="1"/>
          </p:cNvSpPr>
          <p:nvPr>
            <p:ph type="title"/>
          </p:nvPr>
        </p:nvSpPr>
        <p:spPr>
          <a:xfrm>
            <a:off x="1259632" y="5716442"/>
            <a:ext cx="7280031" cy="1303733"/>
          </a:xfrm>
        </p:spPr>
        <p:txBody>
          <a:bodyPr/>
          <a:lstStyle/>
          <a:p>
            <a:r>
              <a:rPr lang="en-GB" dirty="0"/>
              <a:t>Outbreak management</a:t>
            </a:r>
          </a:p>
        </p:txBody>
      </p:sp>
      <p:pic>
        <p:nvPicPr>
          <p:cNvPr id="7" name="Picture 2">
            <a:extLst>
              <a:ext uri="{FF2B5EF4-FFF2-40B4-BE49-F238E27FC236}">
                <a16:creationId xmlns:a16="http://schemas.microsoft.com/office/drawing/2014/main" id="{6800BACB-B1F7-4855-A28D-4EEE458A80D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47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bg/>
                                          </p:spTgt>
                                        </p:tgtEl>
                                        <p:attrNameLst>
                                          <p:attrName>style.visibility</p:attrName>
                                        </p:attrNameLst>
                                      </p:cBhvr>
                                      <p:to>
                                        <p:strVal val="visible"/>
                                      </p:to>
                                    </p:set>
                                    <p:animEffect transition="in" filter="fade">
                                      <p:cBhvr>
                                        <p:cTn id="11" dur="500"/>
                                        <p:tgtEl>
                                          <p:spTgt spid="2">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Effect transition="in" filter="fade">
                                      <p:cBhvr>
                                        <p:cTn id="16" dur="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500"/>
                                        <p:tgtEl>
                                          <p:spTgt spid="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712907"/>
            <a:ext cx="8208912" cy="1131205"/>
          </a:xfrm>
        </p:spPr>
        <p:txBody>
          <a:bodyPr/>
          <a:lstStyle/>
          <a:p>
            <a:r>
              <a:rPr lang="en-GB" dirty="0"/>
              <a:t>Challenge of Isolation</a:t>
            </a:r>
          </a:p>
        </p:txBody>
      </p:sp>
      <p:sp>
        <p:nvSpPr>
          <p:cNvPr id="3" name="Content Placeholder 2"/>
          <p:cNvSpPr>
            <a:spLocks noGrp="1"/>
          </p:cNvSpPr>
          <p:nvPr>
            <p:ph idx="1"/>
          </p:nvPr>
        </p:nvSpPr>
        <p:spPr>
          <a:xfrm>
            <a:off x="179512" y="980729"/>
            <a:ext cx="6264696" cy="4732178"/>
          </a:xfrm>
          <a:noFill/>
        </p:spPr>
        <p:txBody>
          <a:bodyPr>
            <a:noAutofit/>
          </a:bodyPr>
          <a:lstStyle/>
          <a:p>
            <a:r>
              <a:rPr lang="en-GB" sz="1800" dirty="0">
                <a:latin typeface="News Gothic MT" panose="020B0504020203020204" pitchFamily="34" charset="0"/>
              </a:rPr>
              <a:t>Single room with ensuite/own commode</a:t>
            </a:r>
          </a:p>
          <a:p>
            <a:r>
              <a:rPr lang="en-GB" sz="1800" dirty="0">
                <a:latin typeface="News Gothic MT" panose="020B0504020203020204" pitchFamily="34" charset="0"/>
              </a:rPr>
              <a:t>Aim of isolation</a:t>
            </a:r>
          </a:p>
          <a:p>
            <a:pPr lvl="1"/>
            <a:r>
              <a:rPr lang="en-GB" sz="1800" dirty="0">
                <a:latin typeface="News Gothic MT" panose="020B0504020203020204" pitchFamily="34" charset="0"/>
              </a:rPr>
              <a:t>Prevent onward transmission by breaking chain of infection</a:t>
            </a:r>
          </a:p>
          <a:p>
            <a:r>
              <a:rPr lang="en-GB" sz="1800" dirty="0">
                <a:latin typeface="News Gothic MT" panose="020B0504020203020204" pitchFamily="34" charset="0"/>
              </a:rPr>
              <a:t>Challenges</a:t>
            </a:r>
          </a:p>
          <a:p>
            <a:pPr lvl="1"/>
            <a:r>
              <a:rPr lang="en-GB" sz="1800" dirty="0">
                <a:latin typeface="News Gothic MT" panose="020B0504020203020204" pitchFamily="34" charset="0"/>
              </a:rPr>
              <a:t>Physical and psychological support</a:t>
            </a:r>
          </a:p>
          <a:p>
            <a:r>
              <a:rPr lang="en-GB" sz="1800" dirty="0">
                <a:latin typeface="News Gothic MT" panose="020B0504020203020204" pitchFamily="34" charset="0"/>
              </a:rPr>
              <a:t>Correct actions when isolating</a:t>
            </a:r>
          </a:p>
          <a:p>
            <a:pPr lvl="1"/>
            <a:r>
              <a:rPr lang="en-GB" sz="1800" dirty="0">
                <a:latin typeface="News Gothic MT" panose="020B0504020203020204" pitchFamily="34" charset="0"/>
              </a:rPr>
              <a:t>Do not leave the isolation room with dirty gloves and apron on </a:t>
            </a:r>
          </a:p>
          <a:p>
            <a:pPr lvl="1"/>
            <a:r>
              <a:rPr lang="en-GB" sz="1800" dirty="0">
                <a:latin typeface="News Gothic MT" panose="020B0504020203020204" pitchFamily="34" charset="0"/>
              </a:rPr>
              <a:t>Remove PPE in room and wash hands prior to leaving</a:t>
            </a:r>
          </a:p>
          <a:p>
            <a:r>
              <a:rPr lang="en-GB" sz="1800" dirty="0">
                <a:latin typeface="News Gothic MT" panose="020B0504020203020204" pitchFamily="34" charset="0"/>
              </a:rPr>
              <a:t>Clear communication </a:t>
            </a:r>
          </a:p>
          <a:p>
            <a:pPr lvl="1"/>
            <a:r>
              <a:rPr lang="en-GB" sz="1800" dirty="0">
                <a:latin typeface="News Gothic MT" panose="020B0504020203020204" pitchFamily="34" charset="0"/>
              </a:rPr>
              <a:t>With resident and family</a:t>
            </a:r>
          </a:p>
          <a:p>
            <a:pPr lvl="1"/>
            <a:r>
              <a:rPr lang="en-GB" sz="1800" dirty="0">
                <a:latin typeface="News Gothic MT" panose="020B0504020203020204" pitchFamily="34" charset="0"/>
              </a:rPr>
              <a:t>Domestic staff (do not share confidential information</a:t>
            </a:r>
            <a:r>
              <a:rPr lang="en-GB" sz="2000" dirty="0">
                <a:latin typeface="News Gothic MT" panose="020B0504020203020204" pitchFamily="34" charset="0"/>
              </a:rPr>
              <a:t>)</a:t>
            </a:r>
          </a:p>
        </p:txBody>
      </p:sp>
      <p:pic>
        <p:nvPicPr>
          <p:cNvPr id="1026" name="Picture 2" descr="https://pbs.twimg.com/media/DPP5rI7WsAAB7nQ.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11264" b="5875"/>
          <a:stretch/>
        </p:blipFill>
        <p:spPr bwMode="auto">
          <a:xfrm>
            <a:off x="6804248" y="1742700"/>
            <a:ext cx="2016224" cy="3030673"/>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7FBEA11B-76EF-4DD3-AE62-610148FC7A7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9629" y="213996"/>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5348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20689"/>
            <a:ext cx="7886700" cy="1080120"/>
          </a:xfrm>
        </p:spPr>
        <p:txBody>
          <a:bodyPr/>
          <a:lstStyle/>
          <a:p>
            <a:r>
              <a:rPr lang="en-GB" b="0" dirty="0"/>
              <a:t>Linen and Laundry</a:t>
            </a:r>
          </a:p>
        </p:txBody>
      </p:sp>
      <p:sp>
        <p:nvSpPr>
          <p:cNvPr id="4" name="Slide Number Placeholder 3"/>
          <p:cNvSpPr>
            <a:spLocks noGrp="1"/>
          </p:cNvSpPr>
          <p:nvPr>
            <p:ph type="sldNum" sz="quarter" idx="10"/>
          </p:nvPr>
        </p:nvSpPr>
        <p:spPr/>
        <p:txBody>
          <a:bodyPr/>
          <a:lstStyle/>
          <a:p>
            <a:pPr marL="531813">
              <a:defRPr/>
            </a:pPr>
            <a:r>
              <a:rPr lang="en-US" dirty="0"/>
              <a:t>  </a:t>
            </a:r>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83769" y="1476129"/>
            <a:ext cx="6724402" cy="524534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TextBox 5"/>
          <p:cNvSpPr txBox="1"/>
          <p:nvPr/>
        </p:nvSpPr>
        <p:spPr>
          <a:xfrm>
            <a:off x="251520" y="1946251"/>
            <a:ext cx="2774779" cy="1815882"/>
          </a:xfrm>
          <a:prstGeom prst="rect">
            <a:avLst/>
          </a:prstGeom>
          <a:noFill/>
        </p:spPr>
        <p:txBody>
          <a:bodyPr wrap="square" rtlCol="0">
            <a:spAutoFit/>
          </a:bodyPr>
          <a:lstStyle/>
          <a:p>
            <a:r>
              <a:rPr lang="en-GB" sz="2400" dirty="0"/>
              <a:t>The provision of clean linen is a fundamental requirement</a:t>
            </a:r>
          </a:p>
          <a:p>
            <a:pPr marL="342900" indent="-342900">
              <a:buFont typeface="Arial" panose="020B0604020202020204" pitchFamily="34" charset="0"/>
              <a:buChar char="•"/>
            </a:pPr>
            <a:endParaRPr lang="en-GB" sz="16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529" y="4106492"/>
            <a:ext cx="2622272" cy="26149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178905DD-8AFF-40C4-AAB6-69634F76ED9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1520" y="319087"/>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7482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33" y="5532437"/>
            <a:ext cx="7886700" cy="1325563"/>
          </a:xfrm>
        </p:spPr>
        <p:txBody>
          <a:bodyPr/>
          <a:lstStyle/>
          <a:p>
            <a:r>
              <a:rPr lang="en-GB" sz="3200" dirty="0"/>
              <a:t>Environmental/Equipment Cleaning</a:t>
            </a:r>
          </a:p>
        </p:txBody>
      </p:sp>
      <p:sp>
        <p:nvSpPr>
          <p:cNvPr id="4" name="Slide Number Placeholder 3"/>
          <p:cNvSpPr>
            <a:spLocks noGrp="1"/>
          </p:cNvSpPr>
          <p:nvPr>
            <p:ph type="sldNum" sz="quarter" idx="10"/>
          </p:nvPr>
        </p:nvSpPr>
        <p:spPr/>
        <p:txBody>
          <a:bodyPr/>
          <a:lstStyle/>
          <a:p>
            <a:pPr marL="531813">
              <a:defRPr/>
            </a:pPr>
            <a:r>
              <a:rPr lang="en-US" dirty="0"/>
              <a:t>  </a:t>
            </a:r>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60030" y="1493346"/>
            <a:ext cx="4320481" cy="36625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F119E663-CC57-4351-BFB7-BD814565031E}"/>
              </a:ext>
            </a:extLst>
          </p:cNvPr>
          <p:cNvSpPr txBox="1"/>
          <p:nvPr/>
        </p:nvSpPr>
        <p:spPr>
          <a:xfrm>
            <a:off x="251519" y="1031292"/>
            <a:ext cx="4550267" cy="4770537"/>
          </a:xfrm>
          <a:prstGeom prst="rect">
            <a:avLst/>
          </a:prstGeom>
          <a:noFill/>
        </p:spPr>
        <p:txBody>
          <a:bodyPr wrap="square" rtlCol="0">
            <a:spAutoFit/>
          </a:bodyPr>
          <a:lstStyle/>
          <a:p>
            <a:r>
              <a:rPr lang="en-GB" sz="2800" dirty="0"/>
              <a:t>Ensure cleaning products are available, staff have training and stored  inline with COSHH</a:t>
            </a:r>
          </a:p>
          <a:p>
            <a:r>
              <a:rPr lang="en-US" sz="2800" dirty="0"/>
              <a:t>(Control of Substances Hazardous to Health Regulations).</a:t>
            </a:r>
          </a:p>
          <a:p>
            <a:r>
              <a:rPr lang="en-GB" sz="2800" dirty="0"/>
              <a:t>Equipment on loan from HES needs to be returned if no longer required to be decontaminated</a:t>
            </a:r>
            <a:r>
              <a:rPr lang="en-GB" sz="2400" dirty="0"/>
              <a:t>.</a:t>
            </a:r>
          </a:p>
          <a:p>
            <a:endParaRPr lang="en-GB" sz="2400" dirty="0"/>
          </a:p>
        </p:txBody>
      </p:sp>
      <p:pic>
        <p:nvPicPr>
          <p:cNvPr id="8" name="Picture 7" descr="A close up of a sign&#10;&#10;Description generated with very high confidence">
            <a:extLst>
              <a:ext uri="{FF2B5EF4-FFF2-40B4-BE49-F238E27FC236}">
                <a16:creationId xmlns:a16="http://schemas.microsoft.com/office/drawing/2014/main" id="{5053EF20-DCF3-4580-844A-CBB79C9DC35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00" t="1342" r="15260" b="1342"/>
          <a:stretch/>
        </p:blipFill>
        <p:spPr>
          <a:xfrm>
            <a:off x="7795844" y="4911750"/>
            <a:ext cx="1326424" cy="1888841"/>
          </a:xfrm>
          <a:prstGeom prst="rect">
            <a:avLst/>
          </a:prstGeom>
        </p:spPr>
      </p:pic>
      <p:pic>
        <p:nvPicPr>
          <p:cNvPr id="10" name="Picture 2">
            <a:extLst>
              <a:ext uri="{FF2B5EF4-FFF2-40B4-BE49-F238E27FC236}">
                <a16:creationId xmlns:a16="http://schemas.microsoft.com/office/drawing/2014/main" id="{7BFB8F24-334F-4692-8B86-7E3C66BB83C3}"/>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51520" y="23395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054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532437"/>
            <a:ext cx="6480720" cy="1325563"/>
          </a:xfrm>
        </p:spPr>
        <p:txBody>
          <a:bodyPr>
            <a:normAutofit/>
          </a:bodyPr>
          <a:lstStyle/>
          <a:p>
            <a:r>
              <a:rPr lang="en-GB" sz="3200" dirty="0"/>
              <a:t>Management and storage of specimens</a:t>
            </a:r>
          </a:p>
        </p:txBody>
      </p:sp>
      <p:sp>
        <p:nvSpPr>
          <p:cNvPr id="3" name="Content Placeholder 2"/>
          <p:cNvSpPr>
            <a:spLocks noGrp="1"/>
          </p:cNvSpPr>
          <p:nvPr>
            <p:ph idx="1"/>
          </p:nvPr>
        </p:nvSpPr>
        <p:spPr>
          <a:xfrm>
            <a:off x="179512" y="1124744"/>
            <a:ext cx="8964488" cy="4536504"/>
          </a:xfrm>
        </p:spPr>
        <p:txBody>
          <a:bodyPr>
            <a:normAutofit/>
          </a:bodyPr>
          <a:lstStyle/>
          <a:p>
            <a:pPr marL="285750" indent="-285750">
              <a:buFont typeface="Arial" panose="020B0604020202020204" pitchFamily="34" charset="0"/>
              <a:buChar char="•"/>
            </a:pPr>
            <a:r>
              <a:rPr lang="en-GB" sz="2400" dirty="0"/>
              <a:t>Specimens need to be clearly labelled </a:t>
            </a:r>
          </a:p>
          <a:p>
            <a:pPr marL="285750" indent="-285750">
              <a:buFont typeface="Arial" panose="020B0604020202020204" pitchFamily="34" charset="0"/>
              <a:buChar char="•"/>
            </a:pPr>
            <a:r>
              <a:rPr lang="en-GB" sz="2400" dirty="0"/>
              <a:t>All specimens placed in the plastic pouch attached to the request form and the integral sealing strip properly closed</a:t>
            </a:r>
          </a:p>
          <a:p>
            <a:pPr marL="285750" indent="-285750">
              <a:buFont typeface="Arial" panose="020B0604020202020204" pitchFamily="34" charset="0"/>
              <a:buChar char="•"/>
            </a:pPr>
            <a:r>
              <a:rPr lang="en-GB" sz="2400" dirty="0"/>
              <a:t>Specimens should only be taken when there are clinical signs of infection and /or when requested to do so by the Health Protection Unit</a:t>
            </a:r>
          </a:p>
          <a:p>
            <a:pPr marL="285750" indent="-285750">
              <a:buFont typeface="Arial" panose="020B0604020202020204" pitchFamily="34" charset="0"/>
              <a:buChar char="•"/>
            </a:pPr>
            <a:r>
              <a:rPr lang="en-GB" sz="2400" dirty="0"/>
              <a:t>Ideally should be transported to the lab on day taken</a:t>
            </a:r>
          </a:p>
          <a:p>
            <a:pPr marL="285750" indent="-285750">
              <a:buFont typeface="Arial" panose="020B0604020202020204" pitchFamily="34" charset="0"/>
              <a:buChar char="•"/>
            </a:pPr>
            <a:r>
              <a:rPr lang="en-GB" sz="2400" dirty="0"/>
              <a:t>If it is appropriate to store the sample </a:t>
            </a:r>
            <a:r>
              <a:rPr lang="en-GB" sz="2400" dirty="0">
                <a:solidFill>
                  <a:srgbClr val="FF0000"/>
                </a:solidFill>
              </a:rPr>
              <a:t>NEVER</a:t>
            </a:r>
            <a:r>
              <a:rPr lang="en-GB" sz="2400" dirty="0"/>
              <a:t> store in fridge with medication/food or vaccines</a:t>
            </a:r>
          </a:p>
        </p:txBody>
      </p:sp>
      <p:sp>
        <p:nvSpPr>
          <p:cNvPr id="4" name="Slide Number Placeholder 3"/>
          <p:cNvSpPr>
            <a:spLocks noGrp="1"/>
          </p:cNvSpPr>
          <p:nvPr>
            <p:ph type="sldNum" sz="quarter" idx="10"/>
          </p:nvPr>
        </p:nvSpPr>
        <p:spPr/>
        <p:txBody>
          <a:bodyPr/>
          <a:lstStyle/>
          <a:p>
            <a:pPr marL="531813">
              <a:defRPr/>
            </a:pPr>
            <a:r>
              <a:rPr lang="en-US" dirty="0">
                <a:solidFill>
                  <a:prstClr val="white"/>
                </a:solidFill>
              </a:rPr>
              <a:t>  </a:t>
            </a:r>
            <a:fld id="{2565FA6D-D4C8-4C4C-AC4B-3269734D34D8}" type="slidenum">
              <a:rPr lang="en-US" smtClean="0">
                <a:solidFill>
                  <a:prstClr val="white"/>
                </a:solidFill>
              </a:rPr>
              <a:pPr marL="531813">
                <a:defRPr/>
              </a:pPr>
              <a:t>61</a:t>
            </a:fld>
            <a:endParaRPr lang="en-US" dirty="0">
              <a:solidFill>
                <a:prstClr val="white"/>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9076" y="5185792"/>
            <a:ext cx="2304924" cy="15356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id="{5B937F34-0D4B-4A32-B175-7DE8F1A1ACC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7518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7721" y="6079814"/>
            <a:ext cx="8642350" cy="503783"/>
          </a:xfrm>
          <a:noFill/>
        </p:spPr>
        <p:txBody>
          <a:bodyPr/>
          <a:lstStyle/>
          <a:p>
            <a:r>
              <a:rPr lang="en-GB" b="1" dirty="0">
                <a:solidFill>
                  <a:srgbClr val="009999"/>
                </a:solidFill>
                <a:cs typeface="Arial" pitchFamily="34" charset="0"/>
              </a:rPr>
              <a:t>Hydration</a:t>
            </a:r>
            <a:endParaRPr lang="en-GB" dirty="0"/>
          </a:p>
        </p:txBody>
      </p:sp>
      <p:sp>
        <p:nvSpPr>
          <p:cNvPr id="3" name="Slide Number Placeholder 2"/>
          <p:cNvSpPr>
            <a:spLocks noGrp="1"/>
          </p:cNvSpPr>
          <p:nvPr>
            <p:ph type="sldNum" sz="quarter" idx="14"/>
          </p:nvPr>
        </p:nvSpPr>
        <p:spPr/>
        <p:txBody>
          <a:bodyPr/>
          <a:lstStyle/>
          <a:p>
            <a:endParaRPr lang="en-GB" dirty="0"/>
          </a:p>
        </p:txBody>
      </p:sp>
      <p:sp>
        <p:nvSpPr>
          <p:cNvPr id="5" name="Rectangle 4"/>
          <p:cNvSpPr/>
          <p:nvPr/>
        </p:nvSpPr>
        <p:spPr>
          <a:xfrm>
            <a:off x="0" y="2946279"/>
            <a:ext cx="8860071" cy="2708434"/>
          </a:xfrm>
          <a:prstGeom prst="rect">
            <a:avLst/>
          </a:prstGeom>
        </p:spPr>
        <p:txBody>
          <a:bodyPr wrap="square">
            <a:spAutoFit/>
          </a:bodyPr>
          <a:lstStyle/>
          <a:p>
            <a:pPr defTabSz="914052">
              <a:spcBef>
                <a:spcPts val="600"/>
              </a:spcBef>
              <a:spcAft>
                <a:spcPts val="600"/>
              </a:spcAft>
            </a:pPr>
            <a:r>
              <a:rPr lang="en-GB" kern="0" dirty="0">
                <a:solidFill>
                  <a:schemeClr val="tx2"/>
                </a:solidFill>
                <a:latin typeface="News Gothic MT" panose="020B0504020203020204" pitchFamily="34" charset="0"/>
              </a:rPr>
              <a:t>Are you aware of your residents nutrition and hydration needs?</a:t>
            </a:r>
          </a:p>
          <a:p>
            <a:pPr marL="285750" indent="-285750" defTabSz="914052">
              <a:spcBef>
                <a:spcPts val="600"/>
              </a:spcBef>
              <a:spcAft>
                <a:spcPts val="600"/>
              </a:spcAft>
              <a:buFont typeface="Arial" panose="020B0604020202020204" pitchFamily="34" charset="0"/>
              <a:buChar char="•"/>
            </a:pPr>
            <a:r>
              <a:rPr lang="en-GB" sz="1600" dirty="0">
                <a:latin typeface="News Gothic MT" panose="020B0504020203020204" pitchFamily="34" charset="0"/>
              </a:rPr>
              <a:t>All residents should have </a:t>
            </a:r>
            <a:r>
              <a:rPr lang="en-GB" sz="1600" kern="0" dirty="0">
                <a:solidFill>
                  <a:srgbClr val="FF0000"/>
                </a:solidFill>
                <a:latin typeface="News Gothic MT" panose="020B0504020203020204" pitchFamily="34" charset="0"/>
              </a:rPr>
              <a:t>ongoing assessments </a:t>
            </a:r>
            <a:r>
              <a:rPr lang="en-GB" sz="1600" kern="0" dirty="0">
                <a:solidFill>
                  <a:schemeClr val="tx2"/>
                </a:solidFill>
                <a:latin typeface="News Gothic MT" panose="020B0504020203020204" pitchFamily="34" charset="0"/>
              </a:rPr>
              <a:t>of their </a:t>
            </a:r>
            <a:r>
              <a:rPr lang="en-GB" sz="1600" kern="0" dirty="0">
                <a:solidFill>
                  <a:srgbClr val="FF0000"/>
                </a:solidFill>
                <a:latin typeface="News Gothic MT" panose="020B0504020203020204" pitchFamily="34" charset="0"/>
              </a:rPr>
              <a:t>nutrition and hydration </a:t>
            </a:r>
            <a:r>
              <a:rPr lang="en-GB" sz="1600" kern="0" dirty="0">
                <a:latin typeface="News Gothic MT" panose="020B0504020203020204" pitchFamily="34" charset="0"/>
              </a:rPr>
              <a:t>needs</a:t>
            </a:r>
            <a:r>
              <a:rPr lang="en-GB" sz="1600" dirty="0">
                <a:latin typeface="News Gothic MT" panose="020B0504020203020204" pitchFamily="34" charset="0"/>
              </a:rPr>
              <a:t>. </a:t>
            </a:r>
          </a:p>
          <a:p>
            <a:pPr marL="285750" indent="-285750" defTabSz="914052">
              <a:spcBef>
                <a:spcPts val="600"/>
              </a:spcBef>
              <a:spcAft>
                <a:spcPts val="600"/>
              </a:spcAft>
              <a:buFont typeface="Arial" panose="020B0604020202020204" pitchFamily="34" charset="0"/>
              <a:buChar char="•"/>
            </a:pPr>
            <a:r>
              <a:rPr lang="en-GB" sz="1600" dirty="0">
                <a:latin typeface="News Gothic MT" panose="020B0504020203020204" pitchFamily="34" charset="0"/>
              </a:rPr>
              <a:t>Assessments should also </a:t>
            </a:r>
            <a:r>
              <a:rPr lang="en-GB" sz="1600" dirty="0">
                <a:solidFill>
                  <a:srgbClr val="FF0000"/>
                </a:solidFill>
                <a:latin typeface="News Gothic MT" panose="020B0504020203020204" pitchFamily="34" charset="0"/>
              </a:rPr>
              <a:t>include allergies</a:t>
            </a:r>
            <a:r>
              <a:rPr lang="en-GB" sz="1600" dirty="0">
                <a:latin typeface="News Gothic MT" panose="020B0504020203020204" pitchFamily="34" charset="0"/>
              </a:rPr>
              <a:t>, likes and dislikes and any support the individual needs to eat and drink.</a:t>
            </a:r>
          </a:p>
          <a:p>
            <a:pPr marL="342900" indent="-342900" defTabSz="914052">
              <a:spcBef>
                <a:spcPts val="600"/>
              </a:spcBef>
              <a:spcAft>
                <a:spcPts val="600"/>
              </a:spcAft>
              <a:buFont typeface="Arial" panose="020B0604020202020204" pitchFamily="34" charset="0"/>
              <a:buChar char="•"/>
            </a:pPr>
            <a:r>
              <a:rPr lang="en-GB" sz="1600" dirty="0">
                <a:latin typeface="News Gothic MT" panose="020B0504020203020204" pitchFamily="34" charset="0"/>
              </a:rPr>
              <a:t>Be </a:t>
            </a:r>
            <a:r>
              <a:rPr lang="en-GB" sz="1600" kern="0" dirty="0">
                <a:solidFill>
                  <a:srgbClr val="FF0000"/>
                </a:solidFill>
                <a:latin typeface="News Gothic MT" panose="020B0504020203020204" pitchFamily="34" charset="0"/>
              </a:rPr>
              <a:t>aware</a:t>
            </a:r>
            <a:r>
              <a:rPr lang="en-GB" sz="1600" b="1" kern="0" dirty="0">
                <a:solidFill>
                  <a:schemeClr val="tx2"/>
                </a:solidFill>
                <a:latin typeface="News Gothic MT" panose="020B0504020203020204" pitchFamily="34" charset="0"/>
              </a:rPr>
              <a:t> </a:t>
            </a:r>
            <a:r>
              <a:rPr lang="en-GB" sz="1600" dirty="0">
                <a:latin typeface="News Gothic MT" panose="020B0504020203020204" pitchFamily="34" charset="0"/>
              </a:rPr>
              <a:t>not only </a:t>
            </a:r>
            <a:r>
              <a:rPr lang="en-GB" sz="1600" kern="0" dirty="0">
                <a:latin typeface="News Gothic MT" panose="020B0504020203020204" pitchFamily="34" charset="0"/>
              </a:rPr>
              <a:t>of each resident’s </a:t>
            </a:r>
            <a:r>
              <a:rPr lang="en-GB" sz="1600" kern="0" dirty="0">
                <a:solidFill>
                  <a:srgbClr val="FF0000"/>
                </a:solidFill>
                <a:latin typeface="News Gothic MT" panose="020B0504020203020204" pitchFamily="34" charset="0"/>
              </a:rPr>
              <a:t>care needs</a:t>
            </a:r>
            <a:r>
              <a:rPr lang="en-GB" sz="1600" dirty="0">
                <a:latin typeface="News Gothic MT" panose="020B0504020203020204" pitchFamily="34" charset="0"/>
              </a:rPr>
              <a:t>, but also of their likes and dislikes food-wise</a:t>
            </a:r>
          </a:p>
          <a:p>
            <a:pPr marL="342900" indent="-342900" defTabSz="914052">
              <a:spcBef>
                <a:spcPts val="600"/>
              </a:spcBef>
              <a:spcAft>
                <a:spcPts val="600"/>
              </a:spcAft>
              <a:buFont typeface="Arial" panose="020B0604020202020204" pitchFamily="34" charset="0"/>
              <a:buChar char="•"/>
            </a:pPr>
            <a:r>
              <a:rPr lang="en-GB" sz="1600" dirty="0">
                <a:latin typeface="News Gothic MT" panose="020B0504020203020204" pitchFamily="34" charset="0"/>
              </a:rPr>
              <a:t>Be </a:t>
            </a:r>
            <a:r>
              <a:rPr lang="en-GB" sz="1600" kern="0" dirty="0">
                <a:latin typeface="News Gothic MT" panose="020B0504020203020204" pitchFamily="34" charset="0"/>
              </a:rPr>
              <a:t>on the look out </a:t>
            </a:r>
            <a:r>
              <a:rPr lang="en-GB" sz="1600" dirty="0">
                <a:latin typeface="News Gothic MT" panose="020B0504020203020204" pitchFamily="34" charset="0"/>
              </a:rPr>
              <a:t>for any </a:t>
            </a:r>
            <a:r>
              <a:rPr lang="en-GB" sz="1600" dirty="0">
                <a:solidFill>
                  <a:srgbClr val="FF0000"/>
                </a:solidFill>
                <a:latin typeface="News Gothic MT" panose="020B0504020203020204" pitchFamily="34" charset="0"/>
              </a:rPr>
              <a:t>changes</a:t>
            </a:r>
            <a:r>
              <a:rPr lang="en-GB" sz="1600" dirty="0">
                <a:latin typeface="News Gothic MT" panose="020B0504020203020204" pitchFamily="34" charset="0"/>
              </a:rPr>
              <a:t> in your residents nutritional status (e.g. weight, skin, hair etc.).</a:t>
            </a:r>
          </a:p>
        </p:txBody>
      </p:sp>
      <p:pic>
        <p:nvPicPr>
          <p:cNvPr id="6" name="Picture 5">
            <a:extLst>
              <a:ext uri="{FF2B5EF4-FFF2-40B4-BE49-F238E27FC236}">
                <a16:creationId xmlns:a16="http://schemas.microsoft.com/office/drawing/2014/main" id="{DBCA65D8-6689-E144-8542-DCEC2D688F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910558"/>
            <a:ext cx="1368153" cy="1736502"/>
          </a:xfrm>
          <a:prstGeom prst="rect">
            <a:avLst/>
          </a:prstGeom>
        </p:spPr>
      </p:pic>
      <p:sp>
        <p:nvSpPr>
          <p:cNvPr id="7" name="Oval Callout 6"/>
          <p:cNvSpPr/>
          <p:nvPr/>
        </p:nvSpPr>
        <p:spPr>
          <a:xfrm rot="264662" flipH="1">
            <a:off x="1671252" y="1136856"/>
            <a:ext cx="3285381" cy="1467833"/>
          </a:xfrm>
          <a:prstGeom prst="wedgeEllipseCallout">
            <a:avLst>
              <a:gd name="adj1" fmla="val 60235"/>
              <a:gd name="adj2" fmla="val -5113"/>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052">
              <a:spcBef>
                <a:spcPts val="600"/>
              </a:spcBef>
              <a:spcAft>
                <a:spcPts val="600"/>
              </a:spcAft>
            </a:pPr>
            <a:r>
              <a:rPr lang="en-GB" sz="1600" kern="0" dirty="0">
                <a:solidFill>
                  <a:srgbClr val="3F3F3F"/>
                </a:solidFill>
              </a:rPr>
              <a:t>Care home residents are </a:t>
            </a:r>
            <a:r>
              <a:rPr lang="en-GB" sz="1600" b="1" u="sng" kern="0" dirty="0">
                <a:solidFill>
                  <a:schemeClr val="tx2"/>
                </a:solidFill>
              </a:rPr>
              <a:t>5 times more likely</a:t>
            </a:r>
            <a:r>
              <a:rPr lang="en-GB" sz="1600" b="1" kern="0" dirty="0">
                <a:solidFill>
                  <a:schemeClr val="tx2"/>
                </a:solidFill>
              </a:rPr>
              <a:t> </a:t>
            </a:r>
            <a:r>
              <a:rPr lang="en-GB" sz="1600" kern="0" dirty="0">
                <a:solidFill>
                  <a:srgbClr val="3F3F3F"/>
                </a:solidFill>
              </a:rPr>
              <a:t>to be </a:t>
            </a:r>
            <a:r>
              <a:rPr lang="en-GB" sz="1600" b="1" kern="0" dirty="0">
                <a:solidFill>
                  <a:schemeClr val="tx2"/>
                </a:solidFill>
              </a:rPr>
              <a:t>admitted to hospital </a:t>
            </a:r>
            <a:r>
              <a:rPr lang="en-GB" sz="1600" kern="0" dirty="0">
                <a:solidFill>
                  <a:srgbClr val="3F3F3F"/>
                </a:solidFill>
              </a:rPr>
              <a:t>dehydrated</a:t>
            </a:r>
          </a:p>
        </p:txBody>
      </p:sp>
      <p:sp>
        <p:nvSpPr>
          <p:cNvPr id="2" name="Rectangle 1"/>
          <p:cNvSpPr/>
          <p:nvPr/>
        </p:nvSpPr>
        <p:spPr>
          <a:xfrm>
            <a:off x="58973" y="5746930"/>
            <a:ext cx="8568952" cy="584775"/>
          </a:xfrm>
          <a:prstGeom prst="rect">
            <a:avLst/>
          </a:prstGeom>
        </p:spPr>
        <p:txBody>
          <a:bodyPr wrap="square">
            <a:spAutoFit/>
          </a:bodyPr>
          <a:lstStyle/>
          <a:p>
            <a:pPr defTabSz="914052">
              <a:spcBef>
                <a:spcPts val="600"/>
              </a:spcBef>
              <a:spcAft>
                <a:spcPts val="600"/>
              </a:spcAft>
            </a:pPr>
            <a:r>
              <a:rPr lang="en-GB" sz="1600" dirty="0"/>
              <a:t>Improved recognition and </a:t>
            </a:r>
            <a:r>
              <a:rPr lang="en-GB" sz="1600" b="1" dirty="0">
                <a:solidFill>
                  <a:schemeClr val="tx2"/>
                </a:solidFill>
              </a:rPr>
              <a:t>early treatment of dehydration </a:t>
            </a:r>
            <a:r>
              <a:rPr lang="en-GB" sz="1600" b="1" u="sng" dirty="0">
                <a:solidFill>
                  <a:schemeClr val="tx2"/>
                </a:solidFill>
              </a:rPr>
              <a:t>will reduce the number of residents being admitted</a:t>
            </a:r>
            <a:r>
              <a:rPr lang="en-GB" sz="1600" b="1" dirty="0">
                <a:solidFill>
                  <a:schemeClr val="tx2"/>
                </a:solidFill>
              </a:rPr>
              <a:t> </a:t>
            </a:r>
            <a:r>
              <a:rPr lang="en-GB" sz="1600" dirty="0"/>
              <a:t>to hospital. </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6216" y="1365961"/>
            <a:ext cx="2266087" cy="1316864"/>
          </a:xfrm>
          <a:prstGeom prst="rect">
            <a:avLst/>
          </a:prstGeom>
          <a:ln>
            <a:solidFill>
              <a:schemeClr val="accent1"/>
            </a:solidFill>
          </a:ln>
          <a:effectLst>
            <a:outerShdw blurRad="50800" dist="38100" dir="5400000" algn="t" rotWithShape="0">
              <a:prstClr val="black">
                <a:alpha val="67000"/>
              </a:prstClr>
            </a:outerShdw>
          </a:effectLst>
        </p:spPr>
      </p:pic>
      <p:pic>
        <p:nvPicPr>
          <p:cNvPr id="10" name="Picture 2">
            <a:extLst>
              <a:ext uri="{FF2B5EF4-FFF2-40B4-BE49-F238E27FC236}">
                <a16:creationId xmlns:a16="http://schemas.microsoft.com/office/drawing/2014/main" id="{0822C3C1-F817-4B72-ADAD-CCD936A767C9}"/>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17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Shape 389"/>
          <p:cNvSpPr txBox="1">
            <a:spLocks noGrp="1"/>
          </p:cNvSpPr>
          <p:nvPr>
            <p:ph type="title"/>
          </p:nvPr>
        </p:nvSpPr>
        <p:spPr>
          <a:xfrm>
            <a:off x="457200" y="692696"/>
            <a:ext cx="8229600" cy="831303"/>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Nunito"/>
              <a:buNone/>
            </a:pPr>
            <a:r>
              <a:rPr lang="en-GB" sz="4000" b="0" i="0" u="none" strike="noStrike" cap="none" dirty="0">
                <a:solidFill>
                  <a:srgbClr val="009999"/>
                </a:solidFill>
                <a:latin typeface="Nunito"/>
                <a:ea typeface="Nunito"/>
                <a:cs typeface="Nunito"/>
                <a:sym typeface="Nunito"/>
              </a:rPr>
              <a:t>Prevention is better than cure!</a:t>
            </a:r>
          </a:p>
        </p:txBody>
      </p:sp>
      <p:sp>
        <p:nvSpPr>
          <p:cNvPr id="390" name="Shape 390"/>
          <p:cNvSpPr txBox="1">
            <a:spLocks noGrp="1"/>
          </p:cNvSpPr>
          <p:nvPr>
            <p:ph type="body" idx="1"/>
          </p:nvPr>
        </p:nvSpPr>
        <p:spPr>
          <a:xfrm>
            <a:off x="412308" y="1523366"/>
            <a:ext cx="8229600" cy="4876799"/>
          </a:xfrm>
          <a:prstGeom prst="rect">
            <a:avLst/>
          </a:prstGeom>
          <a:noFill/>
          <a:ln>
            <a:noFill/>
          </a:ln>
        </p:spPr>
        <p:txBody>
          <a:bodyPr lIns="91425" tIns="45700" rIns="91425" bIns="45700" anchor="t" anchorCtr="0">
            <a:noAutofit/>
          </a:bodyPr>
          <a:lstStyle/>
          <a:p>
            <a:pPr marL="0" marR="0" lvl="0" indent="0" algn="ctr" rtl="0">
              <a:spcBef>
                <a:spcPts val="0"/>
              </a:spcBef>
              <a:buClr>
                <a:schemeClr val="accent1"/>
              </a:buClr>
              <a:buSzPct val="25000"/>
              <a:buFont typeface="Arial"/>
              <a:buNone/>
            </a:pPr>
            <a:r>
              <a:rPr lang="en-GB" sz="3200" b="0" i="0" strike="noStrike" cap="none" dirty="0">
                <a:solidFill>
                  <a:schemeClr val="dk1"/>
                </a:solidFill>
                <a:latin typeface="Arial"/>
                <a:ea typeface="Arial"/>
                <a:cs typeface="Arial"/>
                <a:sym typeface="Arial"/>
              </a:rPr>
              <a:t>Prevent dehydration = </a:t>
            </a:r>
            <a:r>
              <a:rPr lang="en-GB" sz="3200" b="1" i="0" strike="noStrike" cap="none" dirty="0">
                <a:solidFill>
                  <a:srgbClr val="FF0000"/>
                </a:solidFill>
                <a:latin typeface="Arial"/>
                <a:ea typeface="Arial"/>
                <a:cs typeface="Arial"/>
                <a:sym typeface="Arial"/>
              </a:rPr>
              <a:t>prevent UTIs</a:t>
            </a:r>
          </a:p>
        </p:txBody>
      </p:sp>
      <p:grpSp>
        <p:nvGrpSpPr>
          <p:cNvPr id="391" name="Shape 391"/>
          <p:cNvGrpSpPr/>
          <p:nvPr/>
        </p:nvGrpSpPr>
        <p:grpSpPr>
          <a:xfrm>
            <a:off x="5950641" y="2150239"/>
            <a:ext cx="3093698" cy="3245811"/>
            <a:chOff x="6006410" y="2855736"/>
            <a:chExt cx="3093698" cy="3245811"/>
          </a:xfrm>
        </p:grpSpPr>
        <p:sp>
          <p:nvSpPr>
            <p:cNvPr id="392" name="Shape 392"/>
            <p:cNvSpPr txBox="1"/>
            <p:nvPr/>
          </p:nvSpPr>
          <p:spPr>
            <a:xfrm>
              <a:off x="6783454" y="2855736"/>
              <a:ext cx="1699147" cy="46166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GB" sz="2400" b="1" dirty="0">
                  <a:solidFill>
                    <a:schemeClr val="dk1"/>
                  </a:solidFill>
                  <a:latin typeface="Arial"/>
                  <a:ea typeface="Arial"/>
                  <a:cs typeface="Arial"/>
                  <a:sym typeface="Arial"/>
                </a:rPr>
                <a:t>Effects?</a:t>
              </a:r>
            </a:p>
          </p:txBody>
        </p:sp>
        <p:grpSp>
          <p:nvGrpSpPr>
            <p:cNvPr id="393" name="Shape 393"/>
            <p:cNvGrpSpPr/>
            <p:nvPr/>
          </p:nvGrpSpPr>
          <p:grpSpPr>
            <a:xfrm>
              <a:off x="6006410" y="3494978"/>
              <a:ext cx="3093698" cy="2606569"/>
              <a:chOff x="6006410" y="3494978"/>
              <a:chExt cx="3093698" cy="2606569"/>
            </a:xfrm>
          </p:grpSpPr>
          <p:grpSp>
            <p:nvGrpSpPr>
              <p:cNvPr id="394" name="Shape 394"/>
              <p:cNvGrpSpPr/>
              <p:nvPr/>
            </p:nvGrpSpPr>
            <p:grpSpPr>
              <a:xfrm>
                <a:off x="6006410" y="3494978"/>
                <a:ext cx="3093698" cy="2606569"/>
                <a:chOff x="6006410" y="3494978"/>
                <a:chExt cx="3093698" cy="2606569"/>
              </a:xfrm>
            </p:grpSpPr>
            <p:sp>
              <p:nvSpPr>
                <p:cNvPr id="395" name="Shape 395"/>
                <p:cNvSpPr/>
                <p:nvPr/>
              </p:nvSpPr>
              <p:spPr>
                <a:xfrm rot="-1500000">
                  <a:off x="6332441" y="4048491"/>
                  <a:ext cx="2551578" cy="1588291"/>
                </a:xfrm>
                <a:prstGeom prst="rightArrow">
                  <a:avLst>
                    <a:gd name="adj1" fmla="val 50000"/>
                    <a:gd name="adj2" fmla="val 44754"/>
                  </a:avLst>
                </a:prstGeom>
                <a:solidFill>
                  <a:srgbClr val="D8D8D8"/>
                </a:solidFill>
                <a:ln>
                  <a:noFill/>
                </a:ln>
              </p:spPr>
              <p:txBody>
                <a:bodyPr lIns="91425" tIns="45700" rIns="91425" bIns="45700" anchor="ctr" anchorCtr="0">
                  <a:noAutofit/>
                </a:bodyPr>
                <a:lstStyle/>
                <a:p>
                  <a:pPr marL="0" marR="0" lvl="0" indent="0" algn="ctr" rtl="0">
                    <a:spcBef>
                      <a:spcPts val="0"/>
                    </a:spcBef>
                    <a:buNone/>
                  </a:pPr>
                  <a:endParaRPr sz="1800" dirty="0">
                    <a:solidFill>
                      <a:schemeClr val="lt1"/>
                    </a:solidFill>
                    <a:latin typeface="Arial"/>
                    <a:ea typeface="Arial"/>
                    <a:cs typeface="Arial"/>
                    <a:sym typeface="Arial"/>
                  </a:endParaRPr>
                </a:p>
              </p:txBody>
            </p:sp>
            <p:sp>
              <p:nvSpPr>
                <p:cNvPr id="396" name="Shape 396"/>
                <p:cNvSpPr txBox="1"/>
                <p:nvPr/>
              </p:nvSpPr>
              <p:spPr>
                <a:xfrm>
                  <a:off x="6235008" y="3494978"/>
                  <a:ext cx="2774737"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2000" dirty="0">
                      <a:solidFill>
                        <a:schemeClr val="dk1"/>
                      </a:solidFill>
                      <a:latin typeface="Arial"/>
                      <a:ea typeface="Arial"/>
                      <a:cs typeface="Arial"/>
                      <a:sym typeface="Arial"/>
                    </a:rPr>
                    <a:t>Puts strain on kidneys</a:t>
                  </a:r>
                </a:p>
              </p:txBody>
            </p:sp>
            <p:sp>
              <p:nvSpPr>
                <p:cNvPr id="397" name="Shape 397"/>
                <p:cNvSpPr txBox="1"/>
                <p:nvPr/>
              </p:nvSpPr>
              <p:spPr>
                <a:xfrm>
                  <a:off x="6006410" y="3972816"/>
                  <a:ext cx="2908989" cy="70788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GB" sz="2000" dirty="0">
                      <a:solidFill>
                        <a:schemeClr val="dk1"/>
                      </a:solidFill>
                      <a:latin typeface="Arial"/>
                      <a:ea typeface="Arial"/>
                      <a:cs typeface="Arial"/>
                      <a:sym typeface="Arial"/>
                    </a:rPr>
                    <a:t>Bacteria not flushed out of bladder regularly</a:t>
                  </a:r>
                </a:p>
              </p:txBody>
            </p:sp>
            <p:sp>
              <p:nvSpPr>
                <p:cNvPr id="398" name="Shape 398"/>
                <p:cNvSpPr txBox="1"/>
                <p:nvPr/>
              </p:nvSpPr>
              <p:spPr>
                <a:xfrm>
                  <a:off x="6006410" y="5218907"/>
                  <a:ext cx="2908986" cy="70788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GB" sz="2000" dirty="0">
                      <a:solidFill>
                        <a:schemeClr val="dk1"/>
                      </a:solidFill>
                      <a:latin typeface="Arial"/>
                      <a:ea typeface="Arial"/>
                      <a:cs typeface="Arial"/>
                      <a:sym typeface="Arial"/>
                    </a:rPr>
                    <a:t>Makes it harder for body to fight infection</a:t>
                  </a:r>
                </a:p>
              </p:txBody>
            </p:sp>
          </p:grpSp>
          <p:sp>
            <p:nvSpPr>
              <p:cNvPr id="399" name="Shape 399"/>
              <p:cNvSpPr txBox="1"/>
              <p:nvPr/>
            </p:nvSpPr>
            <p:spPr>
              <a:xfrm>
                <a:off x="6350662" y="4745223"/>
                <a:ext cx="2564735" cy="4001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GB" sz="2000" dirty="0">
                    <a:solidFill>
                      <a:schemeClr val="dk1"/>
                    </a:solidFill>
                    <a:latin typeface="Arial"/>
                    <a:ea typeface="Arial"/>
                    <a:cs typeface="Arial"/>
                    <a:sym typeface="Arial"/>
                  </a:rPr>
                  <a:t>Causes constipation</a:t>
                </a:r>
              </a:p>
            </p:txBody>
          </p:sp>
        </p:grpSp>
      </p:grpSp>
      <p:sp>
        <p:nvSpPr>
          <p:cNvPr id="400" name="Shape 400"/>
          <p:cNvSpPr txBox="1"/>
          <p:nvPr/>
        </p:nvSpPr>
        <p:spPr>
          <a:xfrm>
            <a:off x="6138979" y="5796174"/>
            <a:ext cx="2564735" cy="95410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GB" sz="2800" dirty="0">
                <a:solidFill>
                  <a:srgbClr val="C00000"/>
                </a:solidFill>
                <a:latin typeface="Arial"/>
                <a:ea typeface="Arial"/>
                <a:cs typeface="Arial"/>
                <a:sym typeface="Arial"/>
              </a:rPr>
              <a:t>Increase risk of UTI</a:t>
            </a:r>
          </a:p>
        </p:txBody>
      </p:sp>
      <p:grpSp>
        <p:nvGrpSpPr>
          <p:cNvPr id="401" name="Shape 401"/>
          <p:cNvGrpSpPr/>
          <p:nvPr/>
        </p:nvGrpSpPr>
        <p:grpSpPr>
          <a:xfrm>
            <a:off x="190025" y="2217440"/>
            <a:ext cx="2902340" cy="4307904"/>
            <a:chOff x="1587965" y="2941165"/>
            <a:chExt cx="2680055" cy="3802940"/>
          </a:xfrm>
        </p:grpSpPr>
        <p:sp>
          <p:nvSpPr>
            <p:cNvPr id="402" name="Shape 402"/>
            <p:cNvSpPr/>
            <p:nvPr/>
          </p:nvSpPr>
          <p:spPr>
            <a:xfrm>
              <a:off x="1819059" y="3853228"/>
              <a:ext cx="1857829" cy="2266546"/>
            </a:xfrm>
            <a:prstGeom prst="mathPlus">
              <a:avLst>
                <a:gd name="adj1" fmla="val 23520"/>
              </a:avLst>
            </a:prstGeom>
            <a:solidFill>
              <a:srgbClr val="D8D8D8"/>
            </a:solidFill>
            <a:ln>
              <a:noFill/>
            </a:ln>
          </p:spPr>
          <p:txBody>
            <a:bodyPr lIns="91425" tIns="45700" rIns="91425" bIns="45700" anchor="ctr" anchorCtr="0">
              <a:noAutofit/>
            </a:bodyPr>
            <a:lstStyle/>
            <a:p>
              <a:pPr marL="0" marR="0" lvl="0" indent="0" algn="ctr" rtl="0">
                <a:spcBef>
                  <a:spcPts val="0"/>
                </a:spcBef>
                <a:buNone/>
              </a:pPr>
              <a:endParaRPr sz="1800" dirty="0">
                <a:solidFill>
                  <a:schemeClr val="lt1"/>
                </a:solidFill>
                <a:latin typeface="Arial"/>
                <a:ea typeface="Arial"/>
                <a:cs typeface="Arial"/>
                <a:sym typeface="Arial"/>
              </a:endParaRPr>
            </a:p>
          </p:txBody>
        </p:sp>
        <p:grpSp>
          <p:nvGrpSpPr>
            <p:cNvPr id="403" name="Shape 403"/>
            <p:cNvGrpSpPr/>
            <p:nvPr/>
          </p:nvGrpSpPr>
          <p:grpSpPr>
            <a:xfrm>
              <a:off x="1587965" y="2941165"/>
              <a:ext cx="2680055" cy="3802940"/>
              <a:chOff x="415795" y="2869624"/>
              <a:chExt cx="2680055" cy="3802940"/>
            </a:xfrm>
          </p:grpSpPr>
          <p:sp>
            <p:nvSpPr>
              <p:cNvPr id="404" name="Shape 404"/>
              <p:cNvSpPr txBox="1"/>
              <p:nvPr/>
            </p:nvSpPr>
            <p:spPr>
              <a:xfrm>
                <a:off x="738391" y="3474962"/>
                <a:ext cx="1928216"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2000" dirty="0">
                    <a:solidFill>
                      <a:schemeClr val="dk1"/>
                    </a:solidFill>
                    <a:latin typeface="Arial"/>
                    <a:ea typeface="Arial"/>
                    <a:cs typeface="Arial"/>
                    <a:sym typeface="Arial"/>
                  </a:rPr>
                  <a:t>Forget to drink</a:t>
                </a:r>
              </a:p>
            </p:txBody>
          </p:sp>
          <p:sp>
            <p:nvSpPr>
              <p:cNvPr id="405" name="Shape 405"/>
              <p:cNvSpPr txBox="1"/>
              <p:nvPr/>
            </p:nvSpPr>
            <p:spPr>
              <a:xfrm>
                <a:off x="738391" y="2869624"/>
                <a:ext cx="1699147" cy="46166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GB" sz="2400" b="1" dirty="0">
                    <a:solidFill>
                      <a:schemeClr val="dk1"/>
                    </a:solidFill>
                    <a:latin typeface="Arial"/>
                    <a:ea typeface="Arial"/>
                    <a:cs typeface="Arial"/>
                    <a:sym typeface="Arial"/>
                  </a:rPr>
                  <a:t>Why?</a:t>
                </a:r>
              </a:p>
            </p:txBody>
          </p:sp>
          <p:grpSp>
            <p:nvGrpSpPr>
              <p:cNvPr id="406" name="Shape 406"/>
              <p:cNvGrpSpPr/>
              <p:nvPr/>
            </p:nvGrpSpPr>
            <p:grpSpPr>
              <a:xfrm>
                <a:off x="415795" y="4714905"/>
                <a:ext cx="2680055" cy="1957659"/>
                <a:chOff x="415795" y="4714905"/>
                <a:chExt cx="2680055" cy="1957659"/>
              </a:xfrm>
            </p:grpSpPr>
            <p:sp>
              <p:nvSpPr>
                <p:cNvPr id="407" name="Shape 407"/>
                <p:cNvSpPr txBox="1"/>
                <p:nvPr/>
              </p:nvSpPr>
              <p:spPr>
                <a:xfrm>
                  <a:off x="498566" y="5241271"/>
                  <a:ext cx="2021058" cy="70788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GB" sz="2000" dirty="0">
                      <a:solidFill>
                        <a:schemeClr val="dk1"/>
                      </a:solidFill>
                      <a:latin typeface="Arial"/>
                      <a:ea typeface="Arial"/>
                      <a:cs typeface="Arial"/>
                      <a:sym typeface="Arial"/>
                    </a:rPr>
                    <a:t>Longer periods sitting down</a:t>
                  </a:r>
                </a:p>
              </p:txBody>
            </p:sp>
            <p:sp>
              <p:nvSpPr>
                <p:cNvPr id="408" name="Shape 408"/>
                <p:cNvSpPr txBox="1"/>
                <p:nvPr/>
              </p:nvSpPr>
              <p:spPr>
                <a:xfrm>
                  <a:off x="498566" y="5964678"/>
                  <a:ext cx="2021058" cy="70788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GB" sz="2000" dirty="0">
                      <a:solidFill>
                        <a:schemeClr val="dk1"/>
                      </a:solidFill>
                      <a:latin typeface="Arial"/>
                      <a:ea typeface="Arial"/>
                      <a:cs typeface="Arial"/>
                      <a:sym typeface="Arial"/>
                    </a:rPr>
                    <a:t>Continence problems</a:t>
                  </a:r>
                </a:p>
              </p:txBody>
            </p:sp>
            <p:sp>
              <p:nvSpPr>
                <p:cNvPr id="409" name="Shape 409"/>
                <p:cNvSpPr txBox="1"/>
                <p:nvPr/>
              </p:nvSpPr>
              <p:spPr>
                <a:xfrm>
                  <a:off x="415795" y="4714905"/>
                  <a:ext cx="2680055"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2000" dirty="0">
                      <a:solidFill>
                        <a:schemeClr val="dk1"/>
                      </a:solidFill>
                      <a:latin typeface="Arial"/>
                      <a:ea typeface="Arial"/>
                      <a:cs typeface="Arial"/>
                      <a:sym typeface="Arial"/>
                    </a:rPr>
                    <a:t>Warm environment</a:t>
                  </a:r>
                </a:p>
              </p:txBody>
            </p:sp>
          </p:grpSp>
          <p:sp>
            <p:nvSpPr>
              <p:cNvPr id="410" name="Shape 410"/>
              <p:cNvSpPr txBox="1"/>
              <p:nvPr/>
            </p:nvSpPr>
            <p:spPr>
              <a:xfrm>
                <a:off x="498566" y="3946414"/>
                <a:ext cx="2259147" cy="70788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GB" sz="2000" dirty="0">
                    <a:solidFill>
                      <a:schemeClr val="dk1"/>
                    </a:solidFill>
                    <a:latin typeface="Arial"/>
                    <a:ea typeface="Arial"/>
                    <a:cs typeface="Arial"/>
                    <a:sym typeface="Arial"/>
                  </a:rPr>
                  <a:t>Sense of thirst lessens with age</a:t>
                </a:r>
              </a:p>
            </p:txBody>
          </p:sp>
        </p:grpSp>
      </p:grpSp>
      <p:pic>
        <p:nvPicPr>
          <p:cNvPr id="411" name="Shape 411" descr="C:\Users\amelia.joseph\AppData\Local\Microsoft\Windows\Temporary Internet Files\Content.IE5\NKK62NV1\133px-Outline-body[1].png"/>
          <p:cNvPicPr preferRelativeResize="0"/>
          <p:nvPr/>
        </p:nvPicPr>
        <p:blipFill rotWithShape="1">
          <a:blip r:embed="rId3">
            <a:alphaModFix/>
          </a:blip>
          <a:srcRect l="3978" r="1119" b="540"/>
          <a:stretch/>
        </p:blipFill>
        <p:spPr>
          <a:xfrm>
            <a:off x="3083418" y="2168622"/>
            <a:ext cx="2523353" cy="4356722"/>
          </a:xfrm>
          <a:prstGeom prst="rect">
            <a:avLst/>
          </a:prstGeom>
          <a:noFill/>
          <a:ln>
            <a:noFill/>
          </a:ln>
        </p:spPr>
      </p:pic>
      <p:pic>
        <p:nvPicPr>
          <p:cNvPr id="412" name="Shape 412" descr="C:\Users\amelia.joseph\AppData\Local\Microsoft\Windows\Temporary Internet Files\Content.IE5\JDBPQS59\question-mark-e1290533840469[1].jpg"/>
          <p:cNvPicPr preferRelativeResize="0"/>
          <p:nvPr/>
        </p:nvPicPr>
        <p:blipFill rotWithShape="1">
          <a:blip r:embed="rId4">
            <a:alphaModFix/>
          </a:blip>
          <a:srcRect/>
          <a:stretch/>
        </p:blipFill>
        <p:spPr>
          <a:xfrm>
            <a:off x="3743485" y="2993851"/>
            <a:ext cx="992860" cy="1347709"/>
          </a:xfrm>
          <a:prstGeom prst="rect">
            <a:avLst/>
          </a:prstGeom>
          <a:noFill/>
          <a:ln>
            <a:noFill/>
          </a:ln>
        </p:spPr>
      </p:pic>
      <p:pic>
        <p:nvPicPr>
          <p:cNvPr id="26" name="Picture 2">
            <a:extLst>
              <a:ext uri="{FF2B5EF4-FFF2-40B4-BE49-F238E27FC236}">
                <a16:creationId xmlns:a16="http://schemas.microsoft.com/office/drawing/2014/main" id="{31A66D1D-3DE2-49CF-A28E-F80BE805B48E}"/>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6197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634" t="11282" r="40196" b="6127"/>
          <a:stretch/>
        </p:blipFill>
        <p:spPr bwMode="auto">
          <a:xfrm>
            <a:off x="127557" y="895072"/>
            <a:ext cx="2608436" cy="36533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8536" y="795556"/>
            <a:ext cx="2939609" cy="4371751"/>
          </a:xfrm>
          <a:prstGeom prst="rect">
            <a:avLst/>
          </a:prstGeom>
        </p:spPr>
      </p:pic>
      <p:pic>
        <p:nvPicPr>
          <p:cNvPr id="409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6442" t="11908" r="39519" b="3983"/>
          <a:stretch/>
        </p:blipFill>
        <p:spPr bwMode="auto">
          <a:xfrm>
            <a:off x="378384" y="2241368"/>
            <a:ext cx="2739023" cy="380700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26602" t="11249" r="39552" b="5888"/>
          <a:stretch/>
        </p:blipFill>
        <p:spPr bwMode="auto">
          <a:xfrm>
            <a:off x="3117407" y="809623"/>
            <a:ext cx="2909185" cy="400633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l="29952" t="19371" r="43077" b="9402"/>
          <a:stretch/>
        </p:blipFill>
        <p:spPr bwMode="auto">
          <a:xfrm>
            <a:off x="6200992" y="2346705"/>
            <a:ext cx="2811500" cy="417645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rotWithShape="1">
          <a:blip r:embed="rId8">
            <a:extLst>
              <a:ext uri="{28A0092B-C50C-407E-A947-70E740481C1C}">
                <a14:useLocalDpi xmlns:a14="http://schemas.microsoft.com/office/drawing/2010/main" val="0"/>
              </a:ext>
            </a:extLst>
          </a:blip>
          <a:srcRect l="31154" t="20598" r="43894" b="16923"/>
          <a:stretch/>
        </p:blipFill>
        <p:spPr bwMode="auto">
          <a:xfrm>
            <a:off x="2292901" y="1230533"/>
            <a:ext cx="2920462" cy="411341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rotWithShape="1">
          <a:blip r:embed="rId9">
            <a:extLst>
              <a:ext uri="{28A0092B-C50C-407E-A947-70E740481C1C}">
                <a14:useLocalDpi xmlns:a14="http://schemas.microsoft.com/office/drawing/2010/main" val="0"/>
              </a:ext>
            </a:extLst>
          </a:blip>
          <a:srcRect l="26779" t="17863" r="39904" b="11025"/>
          <a:stretch/>
        </p:blipFill>
        <p:spPr bwMode="auto">
          <a:xfrm>
            <a:off x="1115186" y="2872166"/>
            <a:ext cx="3351157" cy="402341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rotWithShape="1">
          <a:blip r:embed="rId10">
            <a:extLst>
              <a:ext uri="{28A0092B-C50C-407E-A947-70E740481C1C}">
                <a14:useLocalDpi xmlns:a14="http://schemas.microsoft.com/office/drawing/2010/main" val="0"/>
              </a:ext>
            </a:extLst>
          </a:blip>
          <a:srcRect l="26779" t="11026" r="40850" b="9518"/>
          <a:stretch/>
        </p:blipFill>
        <p:spPr bwMode="auto">
          <a:xfrm>
            <a:off x="4578287" y="2747232"/>
            <a:ext cx="3374405" cy="465897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 name="Picture 2">
            <a:extLst>
              <a:ext uri="{FF2B5EF4-FFF2-40B4-BE49-F238E27FC236}">
                <a16:creationId xmlns:a16="http://schemas.microsoft.com/office/drawing/2014/main" id="{378146BD-91E3-428F-8352-4972C4AAB5A0}"/>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299220" y="116632"/>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27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ircle(in)">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circle(in)">
                                      <p:cBhvr>
                                        <p:cTn id="17" dur="2000"/>
                                        <p:tgtEl>
                                          <p:spTgt spid="410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099"/>
                                        </p:tgtEl>
                                        <p:attrNameLst>
                                          <p:attrName>style.visibility</p:attrName>
                                        </p:attrNameLst>
                                      </p:cBhvr>
                                      <p:to>
                                        <p:strVal val="visible"/>
                                      </p:to>
                                    </p:set>
                                    <p:animEffect transition="in" filter="circle(in)">
                                      <p:cBhvr>
                                        <p:cTn id="22" dur="2000"/>
                                        <p:tgtEl>
                                          <p:spTgt spid="4099"/>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102"/>
                                        </p:tgtEl>
                                        <p:attrNameLst>
                                          <p:attrName>style.visibility</p:attrName>
                                        </p:attrNameLst>
                                      </p:cBhvr>
                                      <p:to>
                                        <p:strVal val="visible"/>
                                      </p:to>
                                    </p:set>
                                    <p:animEffect transition="in" filter="circle(in)">
                                      <p:cBhvr>
                                        <p:cTn id="27" dur="2000"/>
                                        <p:tgtEl>
                                          <p:spTgt spid="4102"/>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4101"/>
                                        </p:tgtEl>
                                        <p:attrNameLst>
                                          <p:attrName>style.visibility</p:attrName>
                                        </p:attrNameLst>
                                      </p:cBhvr>
                                      <p:to>
                                        <p:strVal val="visible"/>
                                      </p:to>
                                    </p:set>
                                    <p:animEffect transition="in" filter="circle(in)">
                                      <p:cBhvr>
                                        <p:cTn id="32" dur="2000"/>
                                        <p:tgtEl>
                                          <p:spTgt spid="4101"/>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4103"/>
                                        </p:tgtEl>
                                        <p:attrNameLst>
                                          <p:attrName>style.visibility</p:attrName>
                                        </p:attrNameLst>
                                      </p:cBhvr>
                                      <p:to>
                                        <p:strVal val="visible"/>
                                      </p:to>
                                    </p:set>
                                    <p:animEffect transition="in" filter="circle(in)">
                                      <p:cBhvr>
                                        <p:cTn id="37" dur="2000"/>
                                        <p:tgtEl>
                                          <p:spTgt spid="4103"/>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4104"/>
                                        </p:tgtEl>
                                        <p:attrNameLst>
                                          <p:attrName>style.visibility</p:attrName>
                                        </p:attrNameLst>
                                      </p:cBhvr>
                                      <p:to>
                                        <p:strVal val="visible"/>
                                      </p:to>
                                    </p:set>
                                    <p:animEffect transition="in" filter="circle(in)">
                                      <p:cBhvr>
                                        <p:cTn id="42" dur="20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48452" y="453287"/>
            <a:ext cx="6498158" cy="1463545"/>
          </a:xfrm>
        </p:spPr>
        <p:txBody>
          <a:bodyPr/>
          <a:lstStyle/>
          <a:p>
            <a:r>
              <a:rPr lang="en-US" b="0" dirty="0"/>
              <a:t>Hand Hygiene</a:t>
            </a:r>
          </a:p>
        </p:txBody>
      </p:sp>
      <p:sp>
        <p:nvSpPr>
          <p:cNvPr id="3" name="Subtitle 2"/>
          <p:cNvSpPr>
            <a:spLocks noGrp="1"/>
          </p:cNvSpPr>
          <p:nvPr>
            <p:ph type="subTitle" idx="1"/>
          </p:nvPr>
        </p:nvSpPr>
        <p:spPr>
          <a:xfrm>
            <a:off x="134079" y="5462561"/>
            <a:ext cx="6498159" cy="846130"/>
          </a:xfrm>
        </p:spPr>
        <p:txBody>
          <a:bodyPr>
            <a:normAutofit/>
          </a:bodyPr>
          <a:lstStyle/>
          <a:p>
            <a:pPr algn="l"/>
            <a:endParaRPr lang="en-US" sz="1846" dirty="0"/>
          </a:p>
          <a:p>
            <a:pPr algn="l"/>
            <a:r>
              <a:rPr lang="en-US" sz="1846" dirty="0"/>
              <a:t>Karen Green</a:t>
            </a:r>
          </a:p>
        </p:txBody>
      </p:sp>
      <p:pic>
        <p:nvPicPr>
          <p:cNvPr id="4" name="Picture 3" descr="35292931-hand-washing-collage-Stock-Photo-infection-hand-hygien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818" y="1772816"/>
            <a:ext cx="9159818" cy="5085184"/>
          </a:xfrm>
          <a:prstGeom prst="rect">
            <a:avLst/>
          </a:prstGeom>
        </p:spPr>
      </p:pic>
      <p:pic>
        <p:nvPicPr>
          <p:cNvPr id="5" name="Picture 2">
            <a:extLst>
              <a:ext uri="{FF2B5EF4-FFF2-40B4-BE49-F238E27FC236}">
                <a16:creationId xmlns:a16="http://schemas.microsoft.com/office/drawing/2014/main" id="{4CC62AA9-6C6B-4AFB-BE9C-F0F7B256ACA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4079" y="191716"/>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48302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germ-fighting-hand-sanitiz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4963" y="2453324"/>
            <a:ext cx="3429173" cy="34239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91" name="Text Box 4"/>
          <p:cNvSpPr txBox="1">
            <a:spLocks noChangeArrowheads="1"/>
          </p:cNvSpPr>
          <p:nvPr/>
        </p:nvSpPr>
        <p:spPr bwMode="auto">
          <a:xfrm>
            <a:off x="468313" y="637443"/>
            <a:ext cx="8148149" cy="18158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pPr>
            <a:endParaRPr lang="en-NZ" sz="3200" dirty="0">
              <a:solidFill>
                <a:schemeClr val="accent5">
                  <a:lumMod val="75000"/>
                </a:schemeClr>
              </a:solidFill>
              <a:latin typeface="Calibri"/>
              <a:cs typeface="Calibri"/>
            </a:endParaRPr>
          </a:p>
          <a:p>
            <a:pPr algn="ctr" eaLnBrk="1" hangingPunct="1">
              <a:spcBef>
                <a:spcPct val="50000"/>
              </a:spcBef>
            </a:pPr>
            <a:r>
              <a:rPr lang="en-NZ" sz="3200" dirty="0">
                <a:solidFill>
                  <a:schemeClr val="accent5">
                    <a:lumMod val="75000"/>
                  </a:schemeClr>
                </a:solidFill>
                <a:latin typeface="Calibri"/>
                <a:cs typeface="Calibri"/>
              </a:rPr>
              <a:t>The single most effective way to reduce spread is ...  </a:t>
            </a:r>
            <a:endParaRPr lang="en-GB" sz="3200" dirty="0">
              <a:solidFill>
                <a:schemeClr val="accent5">
                  <a:lumMod val="75000"/>
                </a:schemeClr>
              </a:solidFill>
              <a:latin typeface="Calibri"/>
              <a:cs typeface="Calibri"/>
            </a:endParaRPr>
          </a:p>
        </p:txBody>
      </p:sp>
      <p:pic>
        <p:nvPicPr>
          <p:cNvPr id="12292" name="Picture 6" descr="MI3_4407 Handwashing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9512" y="2453324"/>
            <a:ext cx="4946650" cy="34239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DA72EB3D-CD55-4545-9144-8608FA090899}"/>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435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 calcmode="lin" valueType="num">
                                      <p:cBhvr additive="base">
                                        <p:cTn id="7" dur="500" fill="hold"/>
                                        <p:tgtEl>
                                          <p:spTgt spid="12292"/>
                                        </p:tgtEl>
                                        <p:attrNameLst>
                                          <p:attrName>ppt_x</p:attrName>
                                        </p:attrNameLst>
                                      </p:cBhvr>
                                      <p:tavLst>
                                        <p:tav tm="0">
                                          <p:val>
                                            <p:strVal val="#ppt_x"/>
                                          </p:val>
                                        </p:tav>
                                        <p:tav tm="100000">
                                          <p:val>
                                            <p:strVal val="#ppt_x"/>
                                          </p:val>
                                        </p:tav>
                                      </p:tavLst>
                                    </p:anim>
                                    <p:anim calcmode="lin" valueType="num">
                                      <p:cBhvr additive="base">
                                        <p:cTn id="8" dur="500" fill="hold"/>
                                        <p:tgtEl>
                                          <p:spTgt spid="122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290"/>
                                        </p:tgtEl>
                                        <p:attrNameLst>
                                          <p:attrName>style.visibility</p:attrName>
                                        </p:attrNameLst>
                                      </p:cBhvr>
                                      <p:to>
                                        <p:strVal val="visible"/>
                                      </p:to>
                                    </p:set>
                                    <p:anim calcmode="lin" valueType="num">
                                      <p:cBhvr additive="base">
                                        <p:cTn id="13" dur="500" fill="hold"/>
                                        <p:tgtEl>
                                          <p:spTgt spid="12290"/>
                                        </p:tgtEl>
                                        <p:attrNameLst>
                                          <p:attrName>ppt_x</p:attrName>
                                        </p:attrNameLst>
                                      </p:cBhvr>
                                      <p:tavLst>
                                        <p:tav tm="0">
                                          <p:val>
                                            <p:strVal val="#ppt_x"/>
                                          </p:val>
                                        </p:tav>
                                        <p:tav tm="100000">
                                          <p:val>
                                            <p:strVal val="#ppt_x"/>
                                          </p:val>
                                        </p:tav>
                                      </p:tavLst>
                                    </p:anim>
                                    <p:anim calcmode="lin" valueType="num">
                                      <p:cBhvr additive="base">
                                        <p:cTn id="14"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2C337-5E69-4B99-A3D8-4C40A79A0912}"/>
              </a:ext>
            </a:extLst>
          </p:cNvPr>
          <p:cNvSpPr>
            <a:spLocks noGrp="1"/>
          </p:cNvSpPr>
          <p:nvPr>
            <p:ph type="title"/>
          </p:nvPr>
        </p:nvSpPr>
        <p:spPr>
          <a:xfrm>
            <a:off x="943000" y="6024796"/>
            <a:ext cx="8229600" cy="714713"/>
          </a:xfrm>
        </p:spPr>
        <p:txBody>
          <a:bodyPr/>
          <a:lstStyle/>
          <a:p>
            <a:r>
              <a:rPr lang="en-GB" b="0" dirty="0"/>
              <a:t>Hand Hygiene</a:t>
            </a:r>
          </a:p>
        </p:txBody>
      </p:sp>
      <p:sp>
        <p:nvSpPr>
          <p:cNvPr id="3" name="Content Placeholder 2">
            <a:extLst>
              <a:ext uri="{FF2B5EF4-FFF2-40B4-BE49-F238E27FC236}">
                <a16:creationId xmlns:a16="http://schemas.microsoft.com/office/drawing/2014/main" id="{E8D2597C-F4FF-4E92-9CE8-74BBC34700E5}"/>
              </a:ext>
            </a:extLst>
          </p:cNvPr>
          <p:cNvSpPr>
            <a:spLocks noGrp="1"/>
          </p:cNvSpPr>
          <p:nvPr>
            <p:ph sz="half" idx="1"/>
          </p:nvPr>
        </p:nvSpPr>
        <p:spPr>
          <a:xfrm>
            <a:off x="190394" y="980728"/>
            <a:ext cx="6541846" cy="5544616"/>
          </a:xfrm>
        </p:spPr>
        <p:txBody>
          <a:bodyPr>
            <a:normAutofit/>
          </a:bodyPr>
          <a:lstStyle/>
          <a:p>
            <a:pPr marL="0" lvl="0" indent="0">
              <a:spcBef>
                <a:spcPct val="50000"/>
              </a:spcBef>
              <a:buNone/>
              <a:defRPr/>
            </a:pPr>
            <a:r>
              <a:rPr lang="en-GB" dirty="0">
                <a:solidFill>
                  <a:srgbClr val="C00000"/>
                </a:solidFill>
                <a:latin typeface="Arial" charset="0"/>
              </a:rPr>
              <a:t>Liquid Soap, Hand Gel and Moisturiser</a:t>
            </a:r>
          </a:p>
          <a:p>
            <a:pPr marL="0" lvl="0" indent="0">
              <a:spcBef>
                <a:spcPct val="50000"/>
              </a:spcBef>
              <a:buNone/>
              <a:defRPr/>
            </a:pPr>
            <a:r>
              <a:rPr lang="en-GB" dirty="0">
                <a:solidFill>
                  <a:srgbClr val="C00000"/>
                </a:solidFill>
                <a:latin typeface="Arial" charset="0"/>
              </a:rPr>
              <a:t>Hand Gel</a:t>
            </a:r>
          </a:p>
          <a:p>
            <a:pPr lvl="0">
              <a:spcBef>
                <a:spcPct val="50000"/>
              </a:spcBef>
              <a:defRPr/>
            </a:pPr>
            <a:r>
              <a:rPr lang="en-GB" dirty="0">
                <a:solidFill>
                  <a:srgbClr val="333399">
                    <a:lumMod val="50000"/>
                  </a:srgbClr>
                </a:solidFill>
                <a:latin typeface="Arial" charset="0"/>
              </a:rPr>
              <a:t>Quick and easy to use, except….</a:t>
            </a:r>
          </a:p>
          <a:p>
            <a:pPr lvl="1" indent="-342900">
              <a:spcBef>
                <a:spcPct val="50000"/>
              </a:spcBef>
              <a:buFont typeface="Arial" panose="020B0604020202020204" pitchFamily="34" charset="0"/>
              <a:buChar char="•"/>
              <a:defRPr/>
            </a:pPr>
            <a:r>
              <a:rPr lang="en-GB" dirty="0">
                <a:solidFill>
                  <a:srgbClr val="333399">
                    <a:lumMod val="50000"/>
                  </a:srgbClr>
                </a:solidFill>
                <a:latin typeface="Arial" charset="0"/>
              </a:rPr>
              <a:t>when there is evidence of diarrhoea/ vomiting or diarrhoeal infection;</a:t>
            </a:r>
          </a:p>
          <a:p>
            <a:pPr lvl="1" indent="-342900">
              <a:spcBef>
                <a:spcPct val="50000"/>
              </a:spcBef>
              <a:buFont typeface="Arial" panose="020B0604020202020204" pitchFamily="34" charset="0"/>
              <a:buChar char="•"/>
              <a:defRPr/>
            </a:pPr>
            <a:r>
              <a:rPr lang="en-GB" dirty="0">
                <a:solidFill>
                  <a:srgbClr val="333399">
                    <a:lumMod val="50000"/>
                  </a:srgbClr>
                </a:solidFill>
                <a:latin typeface="Arial" charset="0"/>
              </a:rPr>
              <a:t>when hands are visibly soiled </a:t>
            </a:r>
          </a:p>
          <a:p>
            <a:pPr lvl="1" indent="-342900">
              <a:spcBef>
                <a:spcPct val="50000"/>
              </a:spcBef>
              <a:buFont typeface="Arial" panose="020B0604020202020204" pitchFamily="34" charset="0"/>
              <a:buChar char="•"/>
              <a:defRPr/>
            </a:pPr>
            <a:r>
              <a:rPr lang="en-GB" dirty="0">
                <a:solidFill>
                  <a:srgbClr val="333399">
                    <a:lumMod val="50000"/>
                  </a:srgbClr>
                </a:solidFill>
                <a:latin typeface="Arial" charset="0"/>
              </a:rPr>
              <a:t>When there is direct hand contact with body fluids</a:t>
            </a:r>
          </a:p>
          <a:p>
            <a:pPr marL="0" lvl="0" indent="0">
              <a:spcBef>
                <a:spcPct val="50000"/>
              </a:spcBef>
              <a:buNone/>
              <a:defRPr/>
            </a:pPr>
            <a:endParaRPr lang="en-GB" dirty="0">
              <a:solidFill>
                <a:srgbClr val="333399">
                  <a:lumMod val="50000"/>
                </a:srgbClr>
              </a:solidFill>
              <a:latin typeface="Arial" charset="0"/>
            </a:endParaRPr>
          </a:p>
          <a:p>
            <a:pPr marL="0" indent="0">
              <a:buNone/>
            </a:pPr>
            <a:endParaRPr lang="en-GB" dirty="0"/>
          </a:p>
        </p:txBody>
      </p:sp>
      <p:pic>
        <p:nvPicPr>
          <p:cNvPr id="4" name="Picture 3">
            <a:extLst>
              <a:ext uri="{FF2B5EF4-FFF2-40B4-BE49-F238E27FC236}">
                <a16:creationId xmlns:a16="http://schemas.microsoft.com/office/drawing/2014/main" id="{37230F99-5586-456D-9973-CF911ED766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2348880"/>
            <a:ext cx="2437390" cy="2448272"/>
          </a:xfrm>
          <a:prstGeom prst="rect">
            <a:avLst/>
          </a:prstGeom>
        </p:spPr>
      </p:pic>
      <p:pic>
        <p:nvPicPr>
          <p:cNvPr id="5" name="Picture 2">
            <a:extLst>
              <a:ext uri="{FF2B5EF4-FFF2-40B4-BE49-F238E27FC236}">
                <a16:creationId xmlns:a16="http://schemas.microsoft.com/office/drawing/2014/main" id="{347EC7E4-94F4-4E8A-89E5-FE3F1C06EEC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9512" y="128611"/>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5660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63070"/>
            <a:ext cx="8042276" cy="2129826"/>
          </a:xfrm>
        </p:spPr>
        <p:txBody>
          <a:bodyPr/>
          <a:lstStyle/>
          <a:p>
            <a:r>
              <a:rPr lang="en-US" sz="3692" dirty="0"/>
              <a:t>What are the 5 moments of hand hygiene?</a:t>
            </a:r>
          </a:p>
        </p:txBody>
      </p:sp>
      <p:pic>
        <p:nvPicPr>
          <p:cNvPr id="6" name="Content Placeholder 5" descr="5-moments-hand-hygiene.jpg"/>
          <p:cNvPicPr>
            <a:picLocks noGrp="1" noChangeAspect="1"/>
          </p:cNvPicPr>
          <p:nvPr>
            <p:ph idx="1"/>
          </p:nvPr>
        </p:nvPicPr>
        <p:blipFill>
          <a:blip r:embed="rId3">
            <a:extLst>
              <a:ext uri="{28A0092B-C50C-407E-A947-70E740481C1C}">
                <a14:useLocalDpi xmlns:a14="http://schemas.microsoft.com/office/drawing/2010/main" val="0"/>
              </a:ext>
            </a:extLst>
          </a:blip>
          <a:srcRect l="-19584" r="-19584"/>
          <a:stretch>
            <a:fillRect/>
          </a:stretch>
        </p:blipFill>
        <p:spPr>
          <a:xfrm>
            <a:off x="-1692696" y="1988840"/>
            <a:ext cx="12313368" cy="4869160"/>
          </a:xfrm>
        </p:spPr>
      </p:pic>
      <p:pic>
        <p:nvPicPr>
          <p:cNvPr id="4" name="Picture 2">
            <a:extLst>
              <a:ext uri="{FF2B5EF4-FFF2-40B4-BE49-F238E27FC236}">
                <a16:creationId xmlns:a16="http://schemas.microsoft.com/office/drawing/2014/main" id="{F645A195-798C-44F8-931D-2BBD9C2D7CE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9512" y="128611"/>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13477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63070"/>
            <a:ext cx="8042276" cy="1481754"/>
          </a:xfrm>
        </p:spPr>
        <p:txBody>
          <a:bodyPr/>
          <a:lstStyle/>
          <a:p>
            <a:r>
              <a:rPr lang="en-US" dirty="0"/>
              <a:t>How it’s done </a:t>
            </a:r>
          </a:p>
        </p:txBody>
      </p:sp>
      <p:pic>
        <p:nvPicPr>
          <p:cNvPr id="4" name="Content Placeholder 3" descr="technique.jpg"/>
          <p:cNvPicPr>
            <a:picLocks noGrp="1" noChangeAspect="1"/>
          </p:cNvPicPr>
          <p:nvPr>
            <p:ph idx="1"/>
          </p:nvPr>
        </p:nvPicPr>
        <p:blipFill>
          <a:blip r:embed="rId3">
            <a:extLst>
              <a:ext uri="{28A0092B-C50C-407E-A947-70E740481C1C}">
                <a14:useLocalDpi xmlns:a14="http://schemas.microsoft.com/office/drawing/2010/main" val="0"/>
              </a:ext>
            </a:extLst>
          </a:blip>
          <a:srcRect l="-7030" r="-7030"/>
          <a:stretch>
            <a:fillRect/>
          </a:stretch>
        </p:blipFill>
        <p:spPr>
          <a:xfrm>
            <a:off x="-1" y="1496668"/>
            <a:ext cx="9237257" cy="5361332"/>
          </a:xfrm>
        </p:spPr>
      </p:pic>
      <p:pic>
        <p:nvPicPr>
          <p:cNvPr id="5" name="Picture 2">
            <a:extLst>
              <a:ext uri="{FF2B5EF4-FFF2-40B4-BE49-F238E27FC236}">
                <a16:creationId xmlns:a16="http://schemas.microsoft.com/office/drawing/2014/main" id="{FB4ACF24-CF61-4EAD-A543-A7E61A7747F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9962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16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49275" y="363070"/>
            <a:ext cx="8042276" cy="1769786"/>
          </a:xfrm>
        </p:spPr>
        <p:txBody>
          <a:bodyPr/>
          <a:lstStyle/>
          <a:p>
            <a:r>
              <a:rPr lang="en-NZ" b="0" dirty="0">
                <a:latin typeface="Arial" charset="0"/>
              </a:rPr>
              <a:t>Areas missed!</a:t>
            </a:r>
          </a:p>
        </p:txBody>
      </p:sp>
      <p:pic>
        <p:nvPicPr>
          <p:cNvPr id="13315" name="Picture 4" descr="poor-washing-technique-labelled.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 y="1503012"/>
            <a:ext cx="9143999" cy="5354988"/>
          </a:xfrm>
        </p:spPr>
      </p:pic>
      <p:pic>
        <p:nvPicPr>
          <p:cNvPr id="4" name="Picture 2">
            <a:extLst>
              <a:ext uri="{FF2B5EF4-FFF2-40B4-BE49-F238E27FC236}">
                <a16:creationId xmlns:a16="http://schemas.microsoft.com/office/drawing/2014/main" id="{D248AEF2-88F5-4190-B594-8F1ED69A46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6795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756" y="5631334"/>
            <a:ext cx="7886700" cy="1325563"/>
          </a:xfrm>
        </p:spPr>
        <p:txBody>
          <a:bodyPr/>
          <a:lstStyle/>
          <a:p>
            <a:r>
              <a:rPr lang="en-GB" b="0" dirty="0"/>
              <a:t>Bare Below the Elbow</a:t>
            </a:r>
          </a:p>
        </p:txBody>
      </p:sp>
      <p:sp>
        <p:nvSpPr>
          <p:cNvPr id="4" name="Slide Number Placeholder 3"/>
          <p:cNvSpPr>
            <a:spLocks noGrp="1"/>
          </p:cNvSpPr>
          <p:nvPr>
            <p:ph type="sldNum" sz="quarter" idx="10"/>
          </p:nvPr>
        </p:nvSpPr>
        <p:spPr/>
        <p:txBody>
          <a:bodyPr/>
          <a:lstStyle/>
          <a:p>
            <a:pPr marL="531813">
              <a:defRPr/>
            </a:pPr>
            <a:r>
              <a:rPr lang="en-US" dirty="0">
                <a:solidFill>
                  <a:prstClr val="white"/>
                </a:solidFill>
              </a:rPr>
              <a:t>  </a:t>
            </a: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565332"/>
            <a:ext cx="1949536" cy="14956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774335"/>
            <a:ext cx="1949536" cy="1637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600986" y="1620647"/>
            <a:ext cx="2376264" cy="1384995"/>
          </a:xfrm>
          <a:prstGeom prst="rect">
            <a:avLst/>
          </a:prstGeom>
          <a:noFill/>
        </p:spPr>
        <p:txBody>
          <a:bodyPr wrap="square" rtlCol="0">
            <a:spAutoFit/>
          </a:bodyPr>
          <a:lstStyle/>
          <a:p>
            <a:r>
              <a:rPr lang="en-GB" sz="2800" dirty="0">
                <a:solidFill>
                  <a:prstClr val="black"/>
                </a:solidFill>
              </a:rPr>
              <a:t>Bacterial growth under a watch</a:t>
            </a:r>
          </a:p>
        </p:txBody>
      </p:sp>
      <p:sp>
        <p:nvSpPr>
          <p:cNvPr id="9" name="TextBox 8"/>
          <p:cNvSpPr txBox="1"/>
          <p:nvPr/>
        </p:nvSpPr>
        <p:spPr>
          <a:xfrm>
            <a:off x="2610610" y="4010918"/>
            <a:ext cx="2376264" cy="1384995"/>
          </a:xfrm>
          <a:prstGeom prst="rect">
            <a:avLst/>
          </a:prstGeom>
          <a:noFill/>
        </p:spPr>
        <p:txBody>
          <a:bodyPr wrap="square" rtlCol="0">
            <a:spAutoFit/>
          </a:bodyPr>
          <a:lstStyle/>
          <a:p>
            <a:r>
              <a:rPr lang="en-GB" sz="2800" dirty="0">
                <a:solidFill>
                  <a:prstClr val="black"/>
                </a:solidFill>
              </a:rPr>
              <a:t>Bacterial growth from rings</a:t>
            </a:r>
          </a:p>
        </p:txBody>
      </p:sp>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8799" y="2417753"/>
            <a:ext cx="2027737" cy="16466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7236296" y="2417753"/>
            <a:ext cx="1656184" cy="1815882"/>
          </a:xfrm>
          <a:prstGeom prst="rect">
            <a:avLst/>
          </a:prstGeom>
          <a:noFill/>
        </p:spPr>
        <p:txBody>
          <a:bodyPr wrap="square" rtlCol="0">
            <a:spAutoFit/>
          </a:bodyPr>
          <a:lstStyle/>
          <a:p>
            <a:r>
              <a:rPr lang="en-GB" sz="2800" dirty="0">
                <a:solidFill>
                  <a:prstClr val="black"/>
                </a:solidFill>
              </a:rPr>
              <a:t>Bacterial growth under false nails </a:t>
            </a:r>
          </a:p>
        </p:txBody>
      </p:sp>
      <p:pic>
        <p:nvPicPr>
          <p:cNvPr id="10" name="Picture 2">
            <a:extLst>
              <a:ext uri="{FF2B5EF4-FFF2-40B4-BE49-F238E27FC236}">
                <a16:creationId xmlns:a16="http://schemas.microsoft.com/office/drawing/2014/main" id="{6512EE4A-8E06-4664-9975-8B65C5F7DD7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7019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28650" y="365126"/>
            <a:ext cx="7886700" cy="1695722"/>
          </a:xfrm>
        </p:spPr>
        <p:txBody>
          <a:bodyPr/>
          <a:lstStyle/>
          <a:p>
            <a:r>
              <a:rPr lang="en-GB" b="0" dirty="0">
                <a:ea typeface="ＭＳ Ｐゴシック" charset="0"/>
              </a:rPr>
              <a:t>Jewellery</a:t>
            </a:r>
          </a:p>
        </p:txBody>
      </p:sp>
      <p:sp>
        <p:nvSpPr>
          <p:cNvPr id="31747" name="Content Placeholder 2"/>
          <p:cNvSpPr>
            <a:spLocks noGrp="1"/>
          </p:cNvSpPr>
          <p:nvPr>
            <p:ph idx="1"/>
          </p:nvPr>
        </p:nvSpPr>
        <p:spPr>
          <a:xfrm>
            <a:off x="0" y="1556792"/>
            <a:ext cx="6709144" cy="5301208"/>
          </a:xfrm>
        </p:spPr>
        <p:txBody>
          <a:bodyPr>
            <a:normAutofit/>
          </a:bodyPr>
          <a:lstStyle/>
          <a:p>
            <a:pPr eaLnBrk="1" hangingPunct="1">
              <a:lnSpc>
                <a:spcPct val="90000"/>
              </a:lnSpc>
            </a:pPr>
            <a:r>
              <a:rPr lang="en-GB" sz="3046" dirty="0">
                <a:solidFill>
                  <a:srgbClr val="000000"/>
                </a:solidFill>
                <a:latin typeface="Calibri"/>
                <a:ea typeface="ＭＳ Ｐゴシック" charset="0"/>
                <a:cs typeface="Calibri"/>
              </a:rPr>
              <a:t>Total </a:t>
            </a:r>
            <a:r>
              <a:rPr lang="en-GB" sz="3046" dirty="0">
                <a:solidFill>
                  <a:srgbClr val="FF0000"/>
                </a:solidFill>
                <a:latin typeface="Calibri"/>
                <a:ea typeface="ＭＳ Ｐゴシック" charset="0"/>
                <a:cs typeface="Calibri"/>
              </a:rPr>
              <a:t>bacteria counts higher </a:t>
            </a:r>
            <a:r>
              <a:rPr lang="en-GB" sz="3046" dirty="0">
                <a:solidFill>
                  <a:srgbClr val="000000"/>
                </a:solidFill>
                <a:latin typeface="Calibri"/>
                <a:ea typeface="ＭＳ Ｐゴシック" charset="0"/>
                <a:cs typeface="Calibri"/>
              </a:rPr>
              <a:t>when rings are worn</a:t>
            </a:r>
          </a:p>
          <a:p>
            <a:pPr eaLnBrk="1" hangingPunct="1">
              <a:lnSpc>
                <a:spcPct val="90000"/>
              </a:lnSpc>
            </a:pPr>
            <a:r>
              <a:rPr lang="en-GB" sz="3046" dirty="0">
                <a:solidFill>
                  <a:srgbClr val="FF0000"/>
                </a:solidFill>
                <a:latin typeface="Calibri"/>
                <a:ea typeface="ＭＳ Ｐゴシック" charset="0"/>
                <a:cs typeface="Calibri"/>
              </a:rPr>
              <a:t>Avoid</a:t>
            </a:r>
            <a:r>
              <a:rPr lang="en-GB" sz="3046" dirty="0">
                <a:solidFill>
                  <a:srgbClr val="000000"/>
                </a:solidFill>
                <a:latin typeface="Calibri"/>
                <a:ea typeface="ＭＳ Ｐゴシック" charset="0"/>
                <a:cs typeface="Calibri"/>
              </a:rPr>
              <a:t> rings with ridges / stones </a:t>
            </a:r>
          </a:p>
          <a:p>
            <a:pPr eaLnBrk="1" hangingPunct="1">
              <a:lnSpc>
                <a:spcPct val="90000"/>
              </a:lnSpc>
            </a:pPr>
            <a:r>
              <a:rPr lang="en-GB" sz="3046" dirty="0">
                <a:solidFill>
                  <a:srgbClr val="FF0000"/>
                </a:solidFill>
                <a:latin typeface="Calibri"/>
                <a:ea typeface="ＭＳ Ｐゴシック" charset="0"/>
                <a:cs typeface="Calibri"/>
              </a:rPr>
              <a:t>Rings</a:t>
            </a:r>
            <a:r>
              <a:rPr lang="en-GB" sz="3046" dirty="0">
                <a:solidFill>
                  <a:srgbClr val="000000"/>
                </a:solidFill>
                <a:latin typeface="Calibri"/>
                <a:ea typeface="ＭＳ Ｐゴシック" charset="0"/>
                <a:cs typeface="Calibri"/>
              </a:rPr>
              <a:t> interfere with handwashing</a:t>
            </a:r>
          </a:p>
          <a:p>
            <a:pPr eaLnBrk="1" hangingPunct="1">
              <a:lnSpc>
                <a:spcPct val="90000"/>
              </a:lnSpc>
            </a:pPr>
            <a:r>
              <a:rPr lang="en-GB" sz="3046" dirty="0">
                <a:solidFill>
                  <a:srgbClr val="000000"/>
                </a:solidFill>
                <a:latin typeface="Calibri"/>
                <a:ea typeface="ＭＳ Ｐゴシック" charset="0"/>
                <a:cs typeface="Calibri"/>
              </a:rPr>
              <a:t>Difficulty donning gloves</a:t>
            </a:r>
          </a:p>
          <a:p>
            <a:pPr eaLnBrk="1" hangingPunct="1">
              <a:lnSpc>
                <a:spcPct val="90000"/>
              </a:lnSpc>
            </a:pPr>
            <a:r>
              <a:rPr lang="en-GB" sz="3046" dirty="0">
                <a:solidFill>
                  <a:srgbClr val="000000"/>
                </a:solidFill>
                <a:latin typeface="Calibri"/>
                <a:ea typeface="ＭＳ Ｐゴシック" charset="0"/>
                <a:cs typeface="Calibri"/>
              </a:rPr>
              <a:t>Gloves may tear</a:t>
            </a:r>
          </a:p>
          <a:p>
            <a:pPr eaLnBrk="1" hangingPunct="1">
              <a:lnSpc>
                <a:spcPct val="90000"/>
              </a:lnSpc>
            </a:pPr>
            <a:r>
              <a:rPr lang="en-GB" sz="3046" dirty="0">
                <a:solidFill>
                  <a:srgbClr val="FF0000"/>
                </a:solidFill>
                <a:latin typeface="Calibri"/>
                <a:ea typeface="ＭＳ Ｐゴシック" charset="0"/>
                <a:cs typeface="Calibri"/>
              </a:rPr>
              <a:t>Nails</a:t>
            </a:r>
            <a:r>
              <a:rPr lang="en-GB" sz="3046" dirty="0">
                <a:solidFill>
                  <a:srgbClr val="000000"/>
                </a:solidFill>
                <a:latin typeface="Calibri"/>
                <a:ea typeface="ＭＳ Ｐゴシック" charset="0"/>
                <a:cs typeface="Calibri"/>
              </a:rPr>
              <a:t> harbour largest number of micro-organisms – keep them short</a:t>
            </a:r>
          </a:p>
          <a:p>
            <a:pPr eaLnBrk="1" hangingPunct="1">
              <a:lnSpc>
                <a:spcPct val="90000"/>
              </a:lnSpc>
            </a:pPr>
            <a:r>
              <a:rPr lang="en-GB" sz="3046" dirty="0">
                <a:solidFill>
                  <a:srgbClr val="FF0000"/>
                </a:solidFill>
                <a:latin typeface="Calibri"/>
                <a:ea typeface="ＭＳ Ｐゴシック" charset="0"/>
                <a:cs typeface="Calibri"/>
              </a:rPr>
              <a:t>Artificial nails </a:t>
            </a:r>
            <a:r>
              <a:rPr lang="en-GB" sz="3046" dirty="0">
                <a:solidFill>
                  <a:srgbClr val="000000"/>
                </a:solidFill>
                <a:latin typeface="Calibri"/>
                <a:ea typeface="ＭＳ Ｐゴシック" charset="0"/>
                <a:cs typeface="Calibri"/>
              </a:rPr>
              <a:t>may increase microbial load and discourage vigorous hand-washing</a:t>
            </a:r>
          </a:p>
          <a:p>
            <a:endParaRPr lang="en-GB" dirty="0">
              <a:latin typeface="Corbel" charset="0"/>
              <a:ea typeface="ＭＳ Ｐゴシック" charset="0"/>
              <a:cs typeface="ＭＳ Ｐゴシック" charset="0"/>
            </a:endParaRPr>
          </a:p>
        </p:txBody>
      </p:sp>
      <p:pic>
        <p:nvPicPr>
          <p:cNvPr id="4" name="Picture 2">
            <a:extLst>
              <a:ext uri="{FF2B5EF4-FFF2-40B4-BE49-F238E27FC236}">
                <a16:creationId xmlns:a16="http://schemas.microsoft.com/office/drawing/2014/main" id="{4D446323-5D9A-4D91-B785-582AD994AE5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6766" y="222617"/>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5105A47-D966-4687-9702-599BF76EB3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9144" y="2948646"/>
            <a:ext cx="2434856" cy="3909354"/>
          </a:xfrm>
          <a:prstGeom prst="rect">
            <a:avLst/>
          </a:prstGeom>
        </p:spPr>
      </p:pic>
    </p:spTree>
    <p:extLst>
      <p:ext uri="{BB962C8B-B14F-4D97-AF65-F5344CB8AC3E}">
        <p14:creationId xmlns:p14="http://schemas.microsoft.com/office/powerpoint/2010/main" val="9031229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653" y="548680"/>
            <a:ext cx="7886700" cy="1512168"/>
          </a:xfrm>
        </p:spPr>
        <p:txBody>
          <a:bodyPr/>
          <a:lstStyle/>
          <a:p>
            <a:r>
              <a:rPr lang="en-GB" sz="3200" dirty="0"/>
              <a:t>Personal Protective Equipment (PPE)</a:t>
            </a:r>
          </a:p>
        </p:txBody>
      </p:sp>
      <p:sp>
        <p:nvSpPr>
          <p:cNvPr id="4" name="Slide Number Placeholder 3"/>
          <p:cNvSpPr>
            <a:spLocks noGrp="1"/>
          </p:cNvSpPr>
          <p:nvPr>
            <p:ph type="sldNum" sz="quarter" idx="10"/>
          </p:nvPr>
        </p:nvSpPr>
        <p:spPr/>
        <p:txBody>
          <a:bodyPr/>
          <a:lstStyle/>
          <a:p>
            <a:pPr marL="531813">
              <a:defRPr/>
            </a:pPr>
            <a:r>
              <a:rPr lang="en-US" dirty="0"/>
              <a:t>  </a:t>
            </a:r>
          </a:p>
        </p:txBody>
      </p:sp>
      <p:sp>
        <p:nvSpPr>
          <p:cNvPr id="3" name="TextBox 2"/>
          <p:cNvSpPr txBox="1"/>
          <p:nvPr/>
        </p:nvSpPr>
        <p:spPr>
          <a:xfrm>
            <a:off x="592647" y="2060848"/>
            <a:ext cx="5779553" cy="3293209"/>
          </a:xfrm>
          <a:prstGeom prst="rect">
            <a:avLst/>
          </a:prstGeom>
          <a:noFill/>
        </p:spPr>
        <p:txBody>
          <a:bodyPr wrap="square" rtlCol="0">
            <a:spAutoFit/>
          </a:bodyPr>
          <a:lstStyle/>
          <a:p>
            <a:r>
              <a:rPr lang="en-GB" sz="3600" dirty="0"/>
              <a:t>Includes:</a:t>
            </a:r>
          </a:p>
          <a:p>
            <a:endParaRPr lang="en-GB" sz="3200" dirty="0"/>
          </a:p>
          <a:p>
            <a:pPr marL="342900" indent="-342900">
              <a:buFont typeface="Arial" panose="020B0604020202020204" pitchFamily="34" charset="0"/>
              <a:buChar char="•"/>
            </a:pPr>
            <a:r>
              <a:rPr lang="en-GB" sz="2800" dirty="0"/>
              <a:t> Gloves </a:t>
            </a:r>
          </a:p>
          <a:p>
            <a:pPr marL="342900" indent="-342900">
              <a:buFont typeface="Arial" panose="020B0604020202020204" pitchFamily="34" charset="0"/>
              <a:buChar char="•"/>
            </a:pPr>
            <a:r>
              <a:rPr lang="en-GB" sz="2800" dirty="0"/>
              <a:t>Aprons </a:t>
            </a:r>
          </a:p>
          <a:p>
            <a:pPr marL="342900" indent="-342900">
              <a:buFont typeface="Arial" panose="020B0604020202020204" pitchFamily="34" charset="0"/>
              <a:buChar char="•"/>
            </a:pPr>
            <a:r>
              <a:rPr lang="en-GB" sz="2800" dirty="0"/>
              <a:t>Eye Protection</a:t>
            </a:r>
          </a:p>
          <a:p>
            <a:pPr marL="342900" indent="-342900">
              <a:buFont typeface="Arial" panose="020B0604020202020204" pitchFamily="34" charset="0"/>
              <a:buChar char="•"/>
            </a:pPr>
            <a:r>
              <a:rPr lang="en-GB" sz="2800" dirty="0"/>
              <a:t>Masks and FFP3 (Filtering Face Piece)</a:t>
            </a:r>
          </a:p>
        </p:txBody>
      </p:sp>
      <p:pic>
        <p:nvPicPr>
          <p:cNvPr id="6" name="Picture 2">
            <a:extLst>
              <a:ext uri="{FF2B5EF4-FFF2-40B4-BE49-F238E27FC236}">
                <a16:creationId xmlns:a16="http://schemas.microsoft.com/office/drawing/2014/main" id="{6C7217D0-302C-4749-987D-4E76D54F2D6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6766" y="222617"/>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38DB64A2-F68F-4B70-9BDF-71E423F2FE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2160" y="2238375"/>
            <a:ext cx="1924050" cy="2381250"/>
          </a:xfrm>
          <a:prstGeom prst="rect">
            <a:avLst/>
          </a:prstGeom>
        </p:spPr>
      </p:pic>
    </p:spTree>
    <p:extLst>
      <p:ext uri="{BB962C8B-B14F-4D97-AF65-F5344CB8AC3E}">
        <p14:creationId xmlns:p14="http://schemas.microsoft.com/office/powerpoint/2010/main" val="151345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549275" y="363070"/>
            <a:ext cx="8042276" cy="1553761"/>
          </a:xfrm>
        </p:spPr>
        <p:txBody>
          <a:bodyPr/>
          <a:lstStyle/>
          <a:p>
            <a:r>
              <a:rPr lang="en-GB" b="0" dirty="0">
                <a:latin typeface="Corbel Bold" charset="0"/>
                <a:ea typeface="ＭＳ Ｐゴシック" charset="0"/>
                <a:cs typeface="ＭＳ Ｐゴシック" charset="0"/>
              </a:rPr>
              <a:t>Use of Gloves</a:t>
            </a:r>
          </a:p>
        </p:txBody>
      </p:sp>
      <p:sp>
        <p:nvSpPr>
          <p:cNvPr id="3" name="Content Placeholder 2"/>
          <p:cNvSpPr>
            <a:spLocks noGrp="1"/>
          </p:cNvSpPr>
          <p:nvPr>
            <p:ph idx="1"/>
          </p:nvPr>
        </p:nvSpPr>
        <p:spPr>
          <a:xfrm>
            <a:off x="0" y="1655884"/>
            <a:ext cx="8839200" cy="5301508"/>
          </a:xfrm>
        </p:spPr>
        <p:txBody>
          <a:bodyPr>
            <a:normAutofit/>
          </a:bodyPr>
          <a:lstStyle/>
          <a:p>
            <a:pPr eaLnBrk="1" hangingPunct="1">
              <a:defRPr/>
            </a:pPr>
            <a:r>
              <a:rPr lang="en-GB" altLang="en-US" sz="2585" dirty="0">
                <a:solidFill>
                  <a:srgbClr val="000000"/>
                </a:solidFill>
                <a:latin typeface="Calibri"/>
                <a:cs typeface="Calibri"/>
              </a:rPr>
              <a:t>Increase in use over recent years</a:t>
            </a:r>
          </a:p>
          <a:p>
            <a:pPr eaLnBrk="1" hangingPunct="1">
              <a:defRPr/>
            </a:pPr>
            <a:r>
              <a:rPr lang="en-GB" altLang="en-US" sz="2585" dirty="0">
                <a:solidFill>
                  <a:srgbClr val="000000"/>
                </a:solidFill>
                <a:latin typeface="Calibri"/>
                <a:cs typeface="Calibri"/>
              </a:rPr>
              <a:t>Gloves are not a substitute for handwashing</a:t>
            </a:r>
          </a:p>
          <a:p>
            <a:pPr eaLnBrk="1" hangingPunct="1">
              <a:defRPr/>
            </a:pPr>
            <a:r>
              <a:rPr lang="en-GB" altLang="en-US" sz="2585" dirty="0">
                <a:solidFill>
                  <a:srgbClr val="000000"/>
                </a:solidFill>
                <a:latin typeface="Calibri"/>
                <a:cs typeface="Calibri"/>
              </a:rPr>
              <a:t>Hand contamination is possible during glove removal</a:t>
            </a:r>
          </a:p>
          <a:p>
            <a:pPr eaLnBrk="1" hangingPunct="1">
              <a:defRPr/>
            </a:pPr>
            <a:r>
              <a:rPr lang="en-GB" altLang="en-US" sz="2585" dirty="0">
                <a:solidFill>
                  <a:srgbClr val="000000"/>
                </a:solidFill>
                <a:latin typeface="Calibri"/>
                <a:cs typeface="Calibri"/>
              </a:rPr>
              <a:t>Hand washing after glove removal is essential and also before sterile glove use</a:t>
            </a:r>
          </a:p>
          <a:p>
            <a:pPr eaLnBrk="1" hangingPunct="1">
              <a:defRPr/>
            </a:pPr>
            <a:r>
              <a:rPr lang="en-GB" altLang="en-US" sz="2585" dirty="0">
                <a:solidFill>
                  <a:srgbClr val="000000"/>
                </a:solidFill>
                <a:latin typeface="Calibri"/>
                <a:cs typeface="Calibri"/>
              </a:rPr>
              <a:t>Hypersensitivity to latex is increasing and powder-free gloves should always be used</a:t>
            </a:r>
          </a:p>
          <a:p>
            <a:pPr eaLnBrk="1" hangingPunct="1">
              <a:defRPr/>
            </a:pPr>
            <a:r>
              <a:rPr lang="en-GB" altLang="en-US" sz="2585" dirty="0">
                <a:solidFill>
                  <a:srgbClr val="000000"/>
                </a:solidFill>
                <a:latin typeface="Calibri"/>
                <a:cs typeface="Calibri"/>
              </a:rPr>
              <a:t>Gloves must be changed:</a:t>
            </a:r>
          </a:p>
          <a:p>
            <a:pPr lvl="1" eaLnBrk="1" hangingPunct="1">
              <a:buFont typeface="Arial" panose="020B0604020202020204" pitchFamily="34" charset="0"/>
              <a:buChar char="•"/>
              <a:defRPr/>
            </a:pPr>
            <a:r>
              <a:rPr lang="en-GB" altLang="en-US" sz="2585" dirty="0">
                <a:solidFill>
                  <a:srgbClr val="000000"/>
                </a:solidFill>
                <a:latin typeface="Calibri"/>
                <a:cs typeface="Calibri"/>
              </a:rPr>
              <a:t>between clean and dirty tasks</a:t>
            </a:r>
          </a:p>
          <a:p>
            <a:pPr lvl="1" eaLnBrk="1" hangingPunct="1">
              <a:buFont typeface="Arial" panose="020B0604020202020204" pitchFamily="34" charset="0"/>
              <a:buChar char="•"/>
              <a:defRPr/>
            </a:pPr>
            <a:r>
              <a:rPr lang="en-GB" altLang="en-US" sz="2585" dirty="0">
                <a:solidFill>
                  <a:srgbClr val="000000"/>
                </a:solidFill>
                <a:latin typeface="Calibri"/>
                <a:cs typeface="Calibri"/>
              </a:rPr>
              <a:t>between patients</a:t>
            </a:r>
          </a:p>
          <a:p>
            <a:pPr marL="0" indent="0">
              <a:buNone/>
              <a:defRPr/>
            </a:pPr>
            <a:endParaRPr lang="en-GB" dirty="0"/>
          </a:p>
        </p:txBody>
      </p:sp>
      <p:pic>
        <p:nvPicPr>
          <p:cNvPr id="2" name="Picture 1" descr="glove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5031763"/>
            <a:ext cx="2505808" cy="1826237"/>
          </a:xfrm>
          <a:prstGeom prst="rect">
            <a:avLst/>
          </a:prstGeom>
        </p:spPr>
      </p:pic>
      <p:pic>
        <p:nvPicPr>
          <p:cNvPr id="5" name="Picture 2">
            <a:extLst>
              <a:ext uri="{FF2B5EF4-FFF2-40B4-BE49-F238E27FC236}">
                <a16:creationId xmlns:a16="http://schemas.microsoft.com/office/drawing/2014/main" id="{4BABD6DE-05F8-4955-B10B-59414AB6D8C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43147" y="22476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59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6684" y="5701502"/>
            <a:ext cx="7886700" cy="1325563"/>
          </a:xfrm>
        </p:spPr>
        <p:txBody>
          <a:bodyPr/>
          <a:lstStyle/>
          <a:p>
            <a:r>
              <a:rPr lang="en-GB" sz="3200" dirty="0"/>
              <a:t>Be Glove Aware ! (RCN campaign)</a:t>
            </a:r>
          </a:p>
        </p:txBody>
      </p:sp>
      <p:sp>
        <p:nvSpPr>
          <p:cNvPr id="4" name="Slide Number Placeholder 3"/>
          <p:cNvSpPr>
            <a:spLocks noGrp="1"/>
          </p:cNvSpPr>
          <p:nvPr>
            <p:ph type="sldNum" sz="quarter" idx="10"/>
          </p:nvPr>
        </p:nvSpPr>
        <p:spPr/>
        <p:txBody>
          <a:bodyPr/>
          <a:lstStyle/>
          <a:p>
            <a:pPr marL="531813">
              <a:defRPr/>
            </a:pPr>
            <a:r>
              <a:rPr lang="en-US" dirty="0"/>
              <a:t>  </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80112" y="1874243"/>
            <a:ext cx="3096344" cy="37861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TextBox 5"/>
          <p:cNvSpPr txBox="1"/>
          <p:nvPr/>
        </p:nvSpPr>
        <p:spPr>
          <a:xfrm>
            <a:off x="254550" y="980728"/>
            <a:ext cx="5181546" cy="4832092"/>
          </a:xfrm>
          <a:prstGeom prst="rect">
            <a:avLst/>
          </a:prstGeom>
          <a:noFill/>
        </p:spPr>
        <p:txBody>
          <a:bodyPr wrap="square" rtlCol="0">
            <a:spAutoFit/>
          </a:bodyPr>
          <a:lstStyle/>
          <a:p>
            <a:r>
              <a:rPr lang="en-GB" sz="2800" dirty="0"/>
              <a:t>Approximately one in five nurses/carers  develop hand dermatitis –may require staff to be moved out of clinical areas due to the risk of infection from damaged skin. </a:t>
            </a:r>
          </a:p>
          <a:p>
            <a:endParaRPr lang="en-GB" sz="2800" dirty="0"/>
          </a:p>
          <a:p>
            <a:r>
              <a:rPr lang="en-GB" sz="2800" dirty="0"/>
              <a:t>Hand dermatitis can be caused by frequent exposure to water, cleaning agents and </a:t>
            </a:r>
            <a:r>
              <a:rPr lang="en-GB" sz="2800" dirty="0">
                <a:solidFill>
                  <a:srgbClr val="FF0000"/>
                </a:solidFill>
              </a:rPr>
              <a:t>inappropriate glove use</a:t>
            </a:r>
            <a:r>
              <a:rPr lang="en-GB" sz="2800" b="1" dirty="0"/>
              <a:t>.</a:t>
            </a: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861" y="5770583"/>
            <a:ext cx="1224136" cy="1077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F97C83D2-B5E1-45CE-BCB1-7387734798F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550" y="136524"/>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5388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642" y="548680"/>
            <a:ext cx="7886700" cy="1325563"/>
          </a:xfrm>
        </p:spPr>
        <p:txBody>
          <a:bodyPr/>
          <a:lstStyle/>
          <a:p>
            <a:r>
              <a:rPr lang="en-GB" sz="2800" dirty="0"/>
              <a:t>Safe handling and disposal of sharps</a:t>
            </a:r>
          </a:p>
        </p:txBody>
      </p:sp>
      <p:sp>
        <p:nvSpPr>
          <p:cNvPr id="4" name="Slide Number Placeholder 3"/>
          <p:cNvSpPr>
            <a:spLocks noGrp="1"/>
          </p:cNvSpPr>
          <p:nvPr>
            <p:ph type="sldNum" sz="quarter" idx="10"/>
          </p:nvPr>
        </p:nvSpPr>
        <p:spPr/>
        <p:txBody>
          <a:bodyPr/>
          <a:lstStyle/>
          <a:p>
            <a:pPr marL="531813">
              <a:defRPr/>
            </a:pPr>
            <a:r>
              <a:rPr lang="en-US" dirty="0"/>
              <a:t>  </a:t>
            </a:r>
          </a:p>
        </p:txBody>
      </p:sp>
      <p:pic>
        <p:nvPicPr>
          <p:cNvPr id="819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556793"/>
            <a:ext cx="9144000" cy="523068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Text Box 7"/>
          <p:cNvSpPr txBox="1">
            <a:spLocks noChangeArrowheads="1"/>
          </p:cNvSpPr>
          <p:nvPr/>
        </p:nvSpPr>
        <p:spPr bwMode="auto">
          <a:xfrm>
            <a:off x="7543611" y="4077072"/>
            <a:ext cx="165290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000000"/>
                </a:solidFill>
                <a:latin typeface="Arial" charset="0"/>
              </a:defRPr>
            </a:lvl1pPr>
            <a:lvl2pPr marL="742950" indent="-285750" eaLnBrk="0" hangingPunct="0">
              <a:defRPr sz="1600" b="1">
                <a:solidFill>
                  <a:srgbClr val="000000"/>
                </a:solidFill>
                <a:latin typeface="Arial" charset="0"/>
              </a:defRPr>
            </a:lvl2pPr>
            <a:lvl3pPr marL="1143000" indent="-228600" eaLnBrk="0" hangingPunct="0">
              <a:defRPr sz="1600" b="1">
                <a:solidFill>
                  <a:srgbClr val="000000"/>
                </a:solidFill>
                <a:latin typeface="Arial" charset="0"/>
              </a:defRPr>
            </a:lvl3pPr>
            <a:lvl4pPr marL="1600200" indent="-228600" eaLnBrk="0" hangingPunct="0">
              <a:defRPr sz="1600" b="1">
                <a:solidFill>
                  <a:srgbClr val="000000"/>
                </a:solidFill>
                <a:latin typeface="Arial" charset="0"/>
              </a:defRPr>
            </a:lvl4pPr>
            <a:lvl5pPr marL="2057400" indent="-228600" eaLnBrk="0" hangingPunct="0">
              <a:defRPr sz="1600" b="1">
                <a:solidFill>
                  <a:srgbClr val="000000"/>
                </a:solidFill>
                <a:latin typeface="Arial" charset="0"/>
              </a:defRPr>
            </a:lvl5pPr>
            <a:lvl6pPr marL="2514600" indent="-228600" eaLnBrk="0" fontAlgn="base" hangingPunct="0">
              <a:spcBef>
                <a:spcPct val="0"/>
              </a:spcBef>
              <a:spcAft>
                <a:spcPct val="0"/>
              </a:spcAft>
              <a:defRPr sz="1600" b="1">
                <a:solidFill>
                  <a:srgbClr val="000000"/>
                </a:solidFill>
                <a:latin typeface="Arial" charset="0"/>
              </a:defRPr>
            </a:lvl6pPr>
            <a:lvl7pPr marL="2971800" indent="-228600" eaLnBrk="0" fontAlgn="base" hangingPunct="0">
              <a:spcBef>
                <a:spcPct val="0"/>
              </a:spcBef>
              <a:spcAft>
                <a:spcPct val="0"/>
              </a:spcAft>
              <a:defRPr sz="1600" b="1">
                <a:solidFill>
                  <a:srgbClr val="000000"/>
                </a:solidFill>
                <a:latin typeface="Arial" charset="0"/>
              </a:defRPr>
            </a:lvl7pPr>
            <a:lvl8pPr marL="3429000" indent="-228600" eaLnBrk="0" fontAlgn="base" hangingPunct="0">
              <a:spcBef>
                <a:spcPct val="0"/>
              </a:spcBef>
              <a:spcAft>
                <a:spcPct val="0"/>
              </a:spcAft>
              <a:defRPr sz="1600" b="1">
                <a:solidFill>
                  <a:srgbClr val="000000"/>
                </a:solidFill>
                <a:latin typeface="Arial" charset="0"/>
              </a:defRPr>
            </a:lvl8pPr>
            <a:lvl9pPr marL="3886200" indent="-228600" eaLnBrk="0" fontAlgn="base" hangingPunct="0">
              <a:spcBef>
                <a:spcPct val="0"/>
              </a:spcBef>
              <a:spcAft>
                <a:spcPct val="0"/>
              </a:spcAft>
              <a:defRPr sz="1600" b="1">
                <a:solidFill>
                  <a:srgbClr val="000000"/>
                </a:solidFill>
                <a:latin typeface="Arial" charset="0"/>
              </a:defRPr>
            </a:lvl9pPr>
          </a:lstStyle>
          <a:p>
            <a:pPr marL="0" marR="0" lvl="0" indent="0" defTabSz="914400" eaLnBrk="1" fontAlgn="auto" latinLnBrk="0" hangingPunct="1">
              <a:lnSpc>
                <a:spcPct val="100000"/>
              </a:lnSpc>
              <a:spcBef>
                <a:spcPct val="50000"/>
              </a:spcBef>
              <a:spcAft>
                <a:spcPts val="0"/>
              </a:spcAft>
              <a:buClrTx/>
              <a:buSzTx/>
              <a:buFontTx/>
              <a:buNone/>
              <a:tabLst/>
              <a:defRPr/>
            </a:pPr>
            <a:endParaRPr kumimoji="0" lang="en-GB" sz="1400" b="1" i="0" u="none" strike="noStrike" kern="0" cap="none" spc="0" normalizeH="0" baseline="0" noProof="0" dirty="0">
              <a:ln>
                <a:noFill/>
              </a:ln>
              <a:solidFill>
                <a:srgbClr val="BBE0E3">
                  <a:lumMod val="50000"/>
                </a:srgbClr>
              </a:solidFill>
              <a:effectLst/>
              <a:uLnTx/>
              <a:uFillTx/>
              <a:latin typeface="Tahoma" pitchFamily="34" charset="0"/>
              <a:cs typeface="+mn-cs"/>
            </a:endParaRPr>
          </a:p>
        </p:txBody>
      </p:sp>
      <p:pic>
        <p:nvPicPr>
          <p:cNvPr id="7" name="Picture 2">
            <a:extLst>
              <a:ext uri="{FF2B5EF4-FFF2-40B4-BE49-F238E27FC236}">
                <a16:creationId xmlns:a16="http://schemas.microsoft.com/office/drawing/2014/main" id="{E31FB1A4-B16B-4556-A4EC-919E1DB0DF1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43147" y="22476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4524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7886700" cy="1325563"/>
          </a:xfrm>
        </p:spPr>
        <p:txBody>
          <a:bodyPr/>
          <a:lstStyle/>
          <a:p>
            <a:r>
              <a:rPr lang="en-GB" dirty="0"/>
              <a:t>Safe handling of Waste</a:t>
            </a:r>
          </a:p>
        </p:txBody>
      </p:sp>
      <p:sp>
        <p:nvSpPr>
          <p:cNvPr id="4" name="Slide Number Placeholder 3"/>
          <p:cNvSpPr>
            <a:spLocks noGrp="1"/>
          </p:cNvSpPr>
          <p:nvPr>
            <p:ph type="sldNum" sz="quarter" idx="10"/>
          </p:nvPr>
        </p:nvSpPr>
        <p:spPr/>
        <p:txBody>
          <a:bodyPr/>
          <a:lstStyle/>
          <a:p>
            <a:pPr marL="531813">
              <a:defRPr/>
            </a:pPr>
            <a:r>
              <a:rPr lang="en-US" dirty="0"/>
              <a:t>  </a:t>
            </a:r>
          </a:p>
        </p:txBody>
      </p:sp>
      <p:pic>
        <p:nvPicPr>
          <p:cNvPr id="1024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7504" y="1484784"/>
            <a:ext cx="9036496" cy="53732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07504" y="1340768"/>
            <a:ext cx="1872208" cy="369332"/>
          </a:xfrm>
          <a:prstGeom prst="rect">
            <a:avLst/>
          </a:prstGeom>
          <a:noFill/>
        </p:spPr>
        <p:txBody>
          <a:bodyPr wrap="square" rtlCol="0">
            <a:spAutoFit/>
          </a:bodyPr>
          <a:lstStyle/>
          <a:p>
            <a:endParaRPr lang="en-GB" dirty="0"/>
          </a:p>
        </p:txBody>
      </p:sp>
      <p:pic>
        <p:nvPicPr>
          <p:cNvPr id="7" name="Picture 2">
            <a:extLst>
              <a:ext uri="{FF2B5EF4-FFF2-40B4-BE49-F238E27FC236}">
                <a16:creationId xmlns:a16="http://schemas.microsoft.com/office/drawing/2014/main" id="{24A2068F-834B-4F71-B0D0-D70FAB040ED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43147" y="22476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4149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Shape 389"/>
          <p:cNvSpPr txBox="1">
            <a:spLocks noGrp="1"/>
          </p:cNvSpPr>
          <p:nvPr>
            <p:ph type="title"/>
          </p:nvPr>
        </p:nvSpPr>
        <p:spPr>
          <a:xfrm>
            <a:off x="467544" y="908720"/>
            <a:ext cx="8229600" cy="831303"/>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Nunito"/>
              <a:buNone/>
            </a:pPr>
            <a:r>
              <a:rPr lang="en-GB" sz="4000" b="1" i="0" u="none" strike="noStrike" cap="none" dirty="0">
                <a:solidFill>
                  <a:srgbClr val="009999"/>
                </a:solidFill>
                <a:latin typeface="Nunito"/>
                <a:ea typeface="Nunito"/>
                <a:cs typeface="Nunito"/>
                <a:sym typeface="Nunito"/>
              </a:rPr>
              <a:t>E Coli Blood Stream infections</a:t>
            </a:r>
          </a:p>
        </p:txBody>
      </p:sp>
      <p:sp>
        <p:nvSpPr>
          <p:cNvPr id="390" name="Shape 390"/>
          <p:cNvSpPr txBox="1">
            <a:spLocks noGrp="1"/>
          </p:cNvSpPr>
          <p:nvPr>
            <p:ph type="body" idx="1"/>
          </p:nvPr>
        </p:nvSpPr>
        <p:spPr>
          <a:xfrm>
            <a:off x="251520" y="1916832"/>
            <a:ext cx="8568952" cy="3672408"/>
          </a:xfrm>
          <a:prstGeom prst="rect">
            <a:avLst/>
          </a:prstGeom>
          <a:noFill/>
          <a:ln>
            <a:noFill/>
          </a:ln>
        </p:spPr>
        <p:txBody>
          <a:bodyPr lIns="91425" tIns="45700" rIns="91425" bIns="45700" anchor="t" anchorCtr="0">
            <a:noAutofit/>
          </a:bodyPr>
          <a:lstStyle/>
          <a:p>
            <a:pPr>
              <a:spcBef>
                <a:spcPts val="0"/>
              </a:spcBef>
              <a:buClr>
                <a:schemeClr val="accent1"/>
              </a:buClr>
              <a:buSzPct val="25000"/>
            </a:pPr>
            <a:r>
              <a:rPr lang="en-GB" sz="2800" dirty="0">
                <a:latin typeface="Arial"/>
                <a:ea typeface="Arial"/>
                <a:cs typeface="Arial"/>
                <a:sym typeface="Arial"/>
              </a:rPr>
              <a:t>Urinary tract infections are the most common cause of E. coli blood stream infections and </a:t>
            </a:r>
          </a:p>
          <a:p>
            <a:pPr lvl="1">
              <a:spcBef>
                <a:spcPts val="0"/>
              </a:spcBef>
              <a:buClr>
                <a:schemeClr val="accent1"/>
              </a:buClr>
              <a:buSzPct val="25000"/>
            </a:pPr>
            <a:r>
              <a:rPr lang="en-GB" sz="2400" dirty="0">
                <a:latin typeface="Arial"/>
                <a:ea typeface="Arial"/>
                <a:cs typeface="Arial"/>
                <a:sym typeface="Arial"/>
              </a:rPr>
              <a:t>lead to the highest number of deaths</a:t>
            </a:r>
          </a:p>
          <a:p>
            <a:pPr>
              <a:spcBef>
                <a:spcPts val="0"/>
              </a:spcBef>
              <a:buClr>
                <a:schemeClr val="accent1"/>
              </a:buClr>
              <a:buSzPct val="25000"/>
            </a:pPr>
            <a:endParaRPr lang="en-GB" sz="2800" dirty="0">
              <a:latin typeface="Arial"/>
              <a:ea typeface="Arial"/>
              <a:cs typeface="Arial"/>
              <a:sym typeface="Arial"/>
            </a:endParaRPr>
          </a:p>
          <a:p>
            <a:pPr>
              <a:spcBef>
                <a:spcPts val="0"/>
              </a:spcBef>
              <a:buClr>
                <a:schemeClr val="accent1"/>
              </a:buClr>
              <a:buSzPct val="25000"/>
            </a:pPr>
            <a:r>
              <a:rPr lang="en-GB" sz="2800" dirty="0">
                <a:latin typeface="Arial"/>
                <a:ea typeface="Arial"/>
                <a:cs typeface="Arial"/>
                <a:sym typeface="Arial"/>
              </a:rPr>
              <a:t>Approximately three-quarters of E. coli BSIs occur before people are admitted to hospital. </a:t>
            </a:r>
          </a:p>
          <a:p>
            <a:pPr>
              <a:spcBef>
                <a:spcPts val="0"/>
              </a:spcBef>
              <a:buClr>
                <a:schemeClr val="accent1"/>
              </a:buClr>
              <a:buSzPct val="25000"/>
            </a:pPr>
            <a:endParaRPr lang="en-GB" sz="2000" i="0" strike="noStrike" cap="none" dirty="0">
              <a:latin typeface="Arial"/>
              <a:ea typeface="Arial"/>
              <a:cs typeface="Arial"/>
              <a:sym typeface="Arial"/>
            </a:endParaRPr>
          </a:p>
        </p:txBody>
      </p:sp>
      <p:sp>
        <p:nvSpPr>
          <p:cNvPr id="2" name="Rectangle 1">
            <a:extLst>
              <a:ext uri="{FF2B5EF4-FFF2-40B4-BE49-F238E27FC236}">
                <a16:creationId xmlns:a16="http://schemas.microsoft.com/office/drawing/2014/main" id="{2143BB72-0262-4C86-9CF7-50B0CDBA47AF}"/>
              </a:ext>
            </a:extLst>
          </p:cNvPr>
          <p:cNvSpPr/>
          <p:nvPr/>
        </p:nvSpPr>
        <p:spPr>
          <a:xfrm>
            <a:off x="1547664" y="5949280"/>
            <a:ext cx="6120680" cy="830997"/>
          </a:xfrm>
          <a:prstGeom prst="rect">
            <a:avLst/>
          </a:prstGeom>
        </p:spPr>
        <p:txBody>
          <a:bodyPr wrap="square">
            <a:spAutoFit/>
          </a:bodyPr>
          <a:lstStyle/>
          <a:p>
            <a:pPr>
              <a:spcBef>
                <a:spcPts val="0"/>
              </a:spcBef>
              <a:buClr>
                <a:schemeClr val="accent1"/>
              </a:buClr>
              <a:buSzPct val="25000"/>
            </a:pPr>
            <a:r>
              <a:rPr lang="en-GB" sz="2400" dirty="0">
                <a:latin typeface="Arial"/>
                <a:ea typeface="Arial"/>
                <a:cs typeface="Arial"/>
                <a:sym typeface="Arial"/>
              </a:rPr>
              <a:t>There is a strong Government focus on reducing </a:t>
            </a:r>
            <a:r>
              <a:rPr lang="en-GB" sz="2400" b="1" dirty="0">
                <a:solidFill>
                  <a:srgbClr val="FF0000"/>
                </a:solidFill>
                <a:latin typeface="Arial"/>
                <a:ea typeface="Arial"/>
                <a:cs typeface="Arial"/>
                <a:sym typeface="Arial"/>
              </a:rPr>
              <a:t>preventable</a:t>
            </a:r>
            <a:r>
              <a:rPr lang="en-GB" sz="2400" dirty="0">
                <a:latin typeface="Arial"/>
                <a:ea typeface="Arial"/>
                <a:cs typeface="Arial"/>
                <a:sym typeface="Arial"/>
              </a:rPr>
              <a:t> E. coli bacteraemia.</a:t>
            </a:r>
          </a:p>
        </p:txBody>
      </p:sp>
      <p:pic>
        <p:nvPicPr>
          <p:cNvPr id="5" name="Picture 2">
            <a:extLst>
              <a:ext uri="{FF2B5EF4-FFF2-40B4-BE49-F238E27FC236}">
                <a16:creationId xmlns:a16="http://schemas.microsoft.com/office/drawing/2014/main" id="{B08EE399-8A70-4C27-B03B-288D3394DD5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43147" y="22476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92396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A375-F95B-4B8B-82D9-47DDBB592FF9}"/>
              </a:ext>
            </a:extLst>
          </p:cNvPr>
          <p:cNvSpPr>
            <a:spLocks noGrp="1"/>
          </p:cNvSpPr>
          <p:nvPr>
            <p:ph type="title"/>
          </p:nvPr>
        </p:nvSpPr>
        <p:spPr/>
        <p:txBody>
          <a:bodyPr/>
          <a:lstStyle/>
          <a:p>
            <a:endParaRPr lang="en-GB"/>
          </a:p>
        </p:txBody>
      </p:sp>
      <p:sp>
        <p:nvSpPr>
          <p:cNvPr id="4" name="Footer Placeholder 3">
            <a:extLst>
              <a:ext uri="{FF2B5EF4-FFF2-40B4-BE49-F238E27FC236}">
                <a16:creationId xmlns:a16="http://schemas.microsoft.com/office/drawing/2014/main" id="{30FEBCE7-AFEF-4E1D-AF70-4927305BE3D4}"/>
              </a:ext>
            </a:extLst>
          </p:cNvPr>
          <p:cNvSpPr>
            <a:spLocks noGrp="1"/>
          </p:cNvSpPr>
          <p:nvPr>
            <p:ph type="ftr" sz="quarter" idx="11"/>
          </p:nvPr>
        </p:nvSpPr>
        <p:spPr>
          <a:xfrm>
            <a:off x="179512" y="5733256"/>
            <a:ext cx="8784976" cy="988221"/>
          </a:xfrm>
        </p:spPr>
        <p:txBody>
          <a:bodyPr/>
          <a:lstStyle/>
          <a:p>
            <a:r>
              <a:rPr lang="en-GB" sz="2400" dirty="0">
                <a:solidFill>
                  <a:schemeClr val="tx2">
                    <a:lumMod val="75000"/>
                  </a:schemeClr>
                </a:solidFill>
              </a:rPr>
              <a:t>Bacterial eradication from the urinary tract is partially dependent on urine flow, and voiding frequently. Improving hydration </a:t>
            </a:r>
          </a:p>
          <a:p>
            <a:endParaRPr lang="en-US" dirty="0"/>
          </a:p>
        </p:txBody>
      </p:sp>
      <p:graphicFrame>
        <p:nvGraphicFramePr>
          <p:cNvPr id="5" name="Content Placeholder 4">
            <a:extLst>
              <a:ext uri="{FF2B5EF4-FFF2-40B4-BE49-F238E27FC236}">
                <a16:creationId xmlns:a16="http://schemas.microsoft.com/office/drawing/2014/main" id="{0B8C3272-6F6D-43E2-AD8F-4C68F9803A28}"/>
              </a:ext>
            </a:extLst>
          </p:cNvPr>
          <p:cNvGraphicFramePr>
            <a:graphicFrameLocks noGrp="1"/>
          </p:cNvGraphicFramePr>
          <p:nvPr>
            <p:ph idx="1"/>
            <p:extLst>
              <p:ext uri="{D42A27DB-BD31-4B8C-83A1-F6EECF244321}">
                <p14:modId xmlns:p14="http://schemas.microsoft.com/office/powerpoint/2010/main" val="2501304148"/>
              </p:ext>
            </p:extLst>
          </p:nvPr>
        </p:nvGraphicFramePr>
        <p:xfrm>
          <a:off x="179512" y="1052736"/>
          <a:ext cx="8640960" cy="4463827"/>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2">
            <a:extLst>
              <a:ext uri="{FF2B5EF4-FFF2-40B4-BE49-F238E27FC236}">
                <a16:creationId xmlns:a16="http://schemas.microsoft.com/office/drawing/2014/main" id="{4EFCD2D4-78AB-48AE-AA7B-AEF5F109D84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43147" y="224765"/>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7765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80728"/>
            <a:ext cx="8642350" cy="503783"/>
          </a:xfrm>
          <a:noFill/>
        </p:spPr>
        <p:txBody>
          <a:bodyPr/>
          <a:lstStyle/>
          <a:p>
            <a:r>
              <a:rPr lang="en-GB" b="0" dirty="0">
                <a:solidFill>
                  <a:srgbClr val="009999"/>
                </a:solidFill>
              </a:rPr>
              <a:t>Audits – Closing the loop</a:t>
            </a:r>
          </a:p>
        </p:txBody>
      </p:sp>
      <p:sp>
        <p:nvSpPr>
          <p:cNvPr id="4" name="Content Placeholder 3"/>
          <p:cNvSpPr>
            <a:spLocks noGrp="1"/>
          </p:cNvSpPr>
          <p:nvPr>
            <p:ph sz="quarter" idx="15"/>
          </p:nvPr>
        </p:nvSpPr>
        <p:spPr>
          <a:xfrm>
            <a:off x="0" y="1556792"/>
            <a:ext cx="9144000" cy="4176464"/>
          </a:xfrm>
        </p:spPr>
        <p:txBody>
          <a:bodyPr>
            <a:normAutofit fontScale="85000" lnSpcReduction="20000"/>
          </a:bodyPr>
          <a:lstStyle/>
          <a:p>
            <a:pPr lvl="0"/>
            <a:r>
              <a:rPr lang="en-GB" dirty="0"/>
              <a:t>Important process for ensuring that correct processes are in place and that staff are following the correct procedures. </a:t>
            </a:r>
          </a:p>
          <a:p>
            <a:pPr lvl="0"/>
            <a:r>
              <a:rPr lang="en-GB" dirty="0"/>
              <a:t>Also have evidence for CQC registration and your own assurance that the risk is reduced  </a:t>
            </a:r>
          </a:p>
          <a:p>
            <a:pPr lvl="0"/>
            <a:r>
              <a:rPr lang="en-GB" dirty="0"/>
              <a:t>Supports learning in practice and demonstrating that change has happened</a:t>
            </a:r>
          </a:p>
          <a:p>
            <a:pPr lvl="0"/>
            <a:r>
              <a:rPr lang="en-GB" dirty="0"/>
              <a:t>The Infection Prevention Society (IPS) provides audit tools described as quality improvement tools in a specific tool for care homes.  </a:t>
            </a:r>
            <a:endParaRPr lang="en-GB" sz="2800" dirty="0"/>
          </a:p>
          <a:p>
            <a:pPr lvl="1">
              <a:buFont typeface="Arial" panose="020B0604020202020204" pitchFamily="34" charset="0"/>
              <a:buChar char="•"/>
            </a:pPr>
            <a:r>
              <a:rPr lang="en-GB" u="sng" dirty="0">
                <a:hlinkClick r:id="rId2"/>
              </a:rPr>
              <a:t>www.ips.uk.net</a:t>
            </a:r>
            <a:r>
              <a:rPr lang="en-GB" i="1" dirty="0"/>
              <a:t>.</a:t>
            </a:r>
            <a:endParaRPr lang="en-GB" sz="2400" dirty="0"/>
          </a:p>
          <a:p>
            <a:endParaRPr lang="en-GB" dirty="0"/>
          </a:p>
        </p:txBody>
      </p:sp>
      <p:pic>
        <p:nvPicPr>
          <p:cNvPr id="5" name="Picture 2">
            <a:extLst>
              <a:ext uri="{FF2B5EF4-FFF2-40B4-BE49-F238E27FC236}">
                <a16:creationId xmlns:a16="http://schemas.microsoft.com/office/drawing/2014/main" id="{7297AABF-00D6-4824-B008-CE67728FBFB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9512" y="184384"/>
            <a:ext cx="1329432"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5A09A879-84F1-46D8-8912-C5245B6822C7}"/>
              </a:ext>
            </a:extLst>
          </p:cNvPr>
          <p:cNvSpPr/>
          <p:nvPr/>
        </p:nvSpPr>
        <p:spPr>
          <a:xfrm>
            <a:off x="251520" y="5807373"/>
            <a:ext cx="5112568" cy="1015663"/>
          </a:xfrm>
          <a:prstGeom prst="rect">
            <a:avLst/>
          </a:prstGeom>
        </p:spPr>
        <p:txBody>
          <a:bodyPr wrap="square">
            <a:spAutoFit/>
          </a:bodyPr>
          <a:lstStyle/>
          <a:p>
            <a:r>
              <a:rPr lang="en-GB" sz="2000" u="sng" dirty="0">
                <a:hlinkClick r:id="rId4"/>
              </a:rPr>
              <a:t>http://www.ips.uk.net/professional-practice/quality-improvement-tools/quality-improvement-tools/</a:t>
            </a:r>
            <a:r>
              <a:rPr lang="en-GB" sz="2000" dirty="0"/>
              <a:t> </a:t>
            </a:r>
          </a:p>
        </p:txBody>
      </p:sp>
    </p:spTree>
    <p:extLst>
      <p:ext uri="{BB962C8B-B14F-4D97-AF65-F5344CB8AC3E}">
        <p14:creationId xmlns:p14="http://schemas.microsoft.com/office/powerpoint/2010/main" val="39324735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199" y="438152"/>
            <a:ext cx="8507414" cy="1694704"/>
          </a:xfrm>
        </p:spPr>
        <p:txBody>
          <a:bodyPr/>
          <a:lstStyle/>
          <a:p>
            <a:pPr algn="l" eaLnBrk="1" hangingPunct="1"/>
            <a:r>
              <a:rPr lang="en-US" sz="3323" dirty="0">
                <a:latin typeface="Arial" charset="0"/>
              </a:rPr>
              <a:t>Cough &amp; Sneeze Etiquette</a:t>
            </a:r>
          </a:p>
        </p:txBody>
      </p:sp>
      <p:sp>
        <p:nvSpPr>
          <p:cNvPr id="21507" name="Rectangle 3"/>
          <p:cNvSpPr>
            <a:spLocks noGrp="1" noChangeArrowheads="1"/>
          </p:cNvSpPr>
          <p:nvPr>
            <p:ph type="body" sz="half" idx="2"/>
          </p:nvPr>
        </p:nvSpPr>
        <p:spPr>
          <a:xfrm>
            <a:off x="4572001" y="2132856"/>
            <a:ext cx="4392613" cy="3489826"/>
          </a:xfrm>
        </p:spPr>
        <p:txBody>
          <a:bodyPr/>
          <a:lstStyle/>
          <a:p>
            <a:pPr eaLnBrk="1" hangingPunct="1"/>
            <a:r>
              <a:rPr lang="en-US" sz="2585" dirty="0">
                <a:solidFill>
                  <a:srgbClr val="000000"/>
                </a:solidFill>
                <a:latin typeface="Calibri"/>
                <a:cs typeface="Calibri"/>
              </a:rPr>
              <a:t>Covering mouth and nose when sneezing or coughing</a:t>
            </a:r>
          </a:p>
          <a:p>
            <a:pPr eaLnBrk="1" hangingPunct="1"/>
            <a:r>
              <a:rPr lang="en-US" sz="2585" dirty="0">
                <a:solidFill>
                  <a:srgbClr val="000000"/>
                </a:solidFill>
                <a:latin typeface="Calibri"/>
                <a:cs typeface="Calibri"/>
              </a:rPr>
              <a:t>Use tissues, use once and dispose into a rubbish bin</a:t>
            </a:r>
          </a:p>
          <a:p>
            <a:pPr eaLnBrk="1" hangingPunct="1"/>
            <a:r>
              <a:rPr lang="en-US" sz="2585" dirty="0">
                <a:solidFill>
                  <a:srgbClr val="000000"/>
                </a:solidFill>
                <a:latin typeface="Calibri"/>
                <a:cs typeface="Calibri"/>
              </a:rPr>
              <a:t>Perform hand hygi</a:t>
            </a:r>
            <a:r>
              <a:rPr lang="en-US" sz="2585" dirty="0">
                <a:latin typeface="Arial" charset="0"/>
              </a:rPr>
              <a:t>ene </a:t>
            </a:r>
          </a:p>
        </p:txBody>
      </p:sp>
      <p:pic>
        <p:nvPicPr>
          <p:cNvPr id="21508" name="Picture 4" descr="pe04101_"/>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19157" y="1948962"/>
            <a:ext cx="4032250" cy="4870938"/>
          </a:xfrm>
        </p:spPr>
      </p:pic>
      <p:pic>
        <p:nvPicPr>
          <p:cNvPr id="5" name="Picture 2">
            <a:extLst>
              <a:ext uri="{FF2B5EF4-FFF2-40B4-BE49-F238E27FC236}">
                <a16:creationId xmlns:a16="http://schemas.microsoft.com/office/drawing/2014/main" id="{5B19C169-582F-4FC0-8472-2E96C0F8591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703" y="433970"/>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5939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63070"/>
            <a:ext cx="8042276" cy="1337738"/>
          </a:xfrm>
        </p:spPr>
        <p:txBody>
          <a:bodyPr/>
          <a:lstStyle/>
          <a:p>
            <a:r>
              <a:rPr lang="en-US" b="0" dirty="0"/>
              <a:t>Take home messages</a:t>
            </a:r>
          </a:p>
        </p:txBody>
      </p:sp>
      <p:sp>
        <p:nvSpPr>
          <p:cNvPr id="3" name="Content Placeholder 2"/>
          <p:cNvSpPr>
            <a:spLocks noGrp="1"/>
          </p:cNvSpPr>
          <p:nvPr>
            <p:ph idx="1"/>
          </p:nvPr>
        </p:nvSpPr>
        <p:spPr>
          <a:xfrm>
            <a:off x="0" y="1375678"/>
            <a:ext cx="9143999" cy="5482322"/>
          </a:xfrm>
        </p:spPr>
        <p:txBody>
          <a:bodyPr>
            <a:normAutofit lnSpcReduction="10000"/>
          </a:bodyPr>
          <a:lstStyle/>
          <a:p>
            <a:r>
              <a:rPr lang="en-US" sz="2954" b="1" dirty="0">
                <a:solidFill>
                  <a:srgbClr val="FF0000"/>
                </a:solidFill>
                <a:latin typeface="Calibri" panose="020F0502020204030204" pitchFamily="34" charset="0"/>
                <a:cs typeface="Calibri" panose="020F0502020204030204" pitchFamily="34" charset="0"/>
              </a:rPr>
              <a:t>Everyone</a:t>
            </a:r>
            <a:r>
              <a:rPr lang="en-US" sz="2954" dirty="0">
                <a:solidFill>
                  <a:srgbClr val="000000"/>
                </a:solidFill>
                <a:latin typeface="Calibri" panose="020F0502020204030204" pitchFamily="34" charset="0"/>
                <a:cs typeface="Calibri" panose="020F0502020204030204" pitchFamily="34" charset="0"/>
              </a:rPr>
              <a:t> has a responsibility for infection prevention and control</a:t>
            </a:r>
          </a:p>
          <a:p>
            <a:r>
              <a:rPr lang="en-US" sz="2954" b="1" dirty="0">
                <a:solidFill>
                  <a:srgbClr val="FF0000"/>
                </a:solidFill>
                <a:latin typeface="Calibri" panose="020F0502020204030204" pitchFamily="34" charset="0"/>
                <a:cs typeface="Calibri" panose="020F0502020204030204" pitchFamily="34" charset="0"/>
              </a:rPr>
              <a:t>Ensure</a:t>
            </a:r>
            <a:r>
              <a:rPr lang="en-US" sz="2954" dirty="0">
                <a:solidFill>
                  <a:srgbClr val="000000"/>
                </a:solidFill>
                <a:latin typeface="Calibri" panose="020F0502020204030204" pitchFamily="34" charset="0"/>
                <a:cs typeface="Calibri" panose="020F0502020204030204" pitchFamily="34" charset="0"/>
              </a:rPr>
              <a:t> that you are familiar with the principles of standard IPC to protect yourself, residents and visitors</a:t>
            </a:r>
          </a:p>
          <a:p>
            <a:r>
              <a:rPr lang="en-US" sz="2954" dirty="0">
                <a:solidFill>
                  <a:srgbClr val="000000"/>
                </a:solidFill>
                <a:latin typeface="Calibri" panose="020F0502020204030204" pitchFamily="34" charset="0"/>
                <a:cs typeface="Calibri" panose="020F0502020204030204" pitchFamily="34" charset="0"/>
              </a:rPr>
              <a:t>By following </a:t>
            </a:r>
            <a:r>
              <a:rPr lang="en-US" sz="2954" b="1" dirty="0">
                <a:solidFill>
                  <a:srgbClr val="FF0000"/>
                </a:solidFill>
                <a:latin typeface="Calibri" panose="020F0502020204030204" pitchFamily="34" charset="0"/>
                <a:cs typeface="Calibri" panose="020F0502020204030204" pitchFamily="34" charset="0"/>
              </a:rPr>
              <a:t>IPC </a:t>
            </a:r>
            <a:r>
              <a:rPr lang="en-US" sz="2954" dirty="0">
                <a:solidFill>
                  <a:srgbClr val="000000"/>
                </a:solidFill>
                <a:latin typeface="Calibri" panose="020F0502020204030204" pitchFamily="34" charset="0"/>
                <a:cs typeface="Calibri" panose="020F0502020204030204" pitchFamily="34" charset="0"/>
              </a:rPr>
              <a:t>you will reduce the risk of infections and unnecessary use of antimicrobials. </a:t>
            </a:r>
          </a:p>
          <a:p>
            <a:r>
              <a:rPr lang="en-US" sz="2954" dirty="0">
                <a:solidFill>
                  <a:srgbClr val="000000"/>
                </a:solidFill>
                <a:latin typeface="Calibri" panose="020F0502020204030204" pitchFamily="34" charset="0"/>
                <a:cs typeface="Calibri" panose="020F0502020204030204" pitchFamily="34" charset="0"/>
              </a:rPr>
              <a:t>This will reduce the risk of resistance developing</a:t>
            </a:r>
          </a:p>
          <a:p>
            <a:r>
              <a:rPr lang="en-US" sz="2954" dirty="0">
                <a:solidFill>
                  <a:srgbClr val="000000"/>
                </a:solidFill>
                <a:latin typeface="Calibri" panose="020F0502020204030204" pitchFamily="34" charset="0"/>
                <a:cs typeface="Calibri" panose="020F0502020204030204" pitchFamily="34" charset="0"/>
              </a:rPr>
              <a:t>When performed correctly hand hygiene results in a </a:t>
            </a:r>
            <a:r>
              <a:rPr lang="en-US" sz="2954" b="1" dirty="0">
                <a:solidFill>
                  <a:srgbClr val="FF0000"/>
                </a:solidFill>
                <a:latin typeface="Calibri" panose="020F0502020204030204" pitchFamily="34" charset="0"/>
                <a:cs typeface="Calibri" panose="020F0502020204030204" pitchFamily="34" charset="0"/>
              </a:rPr>
              <a:t>reduction </a:t>
            </a:r>
            <a:r>
              <a:rPr lang="en-US" sz="2954" dirty="0">
                <a:solidFill>
                  <a:srgbClr val="000000"/>
                </a:solidFill>
                <a:latin typeface="Calibri" panose="020F0502020204030204" pitchFamily="34" charset="0"/>
                <a:cs typeface="Calibri" panose="020F0502020204030204" pitchFamily="34" charset="0"/>
              </a:rPr>
              <a:t>of microorganisms on hands</a:t>
            </a:r>
          </a:p>
          <a:p>
            <a:r>
              <a:rPr lang="en-US" sz="2954" b="1" dirty="0">
                <a:solidFill>
                  <a:srgbClr val="FF0000"/>
                </a:solidFill>
                <a:latin typeface="Calibri" panose="020F0502020204030204" pitchFamily="34" charset="0"/>
                <a:cs typeface="Calibri" panose="020F0502020204030204" pitchFamily="34" charset="0"/>
              </a:rPr>
              <a:t>Effective</a:t>
            </a:r>
            <a:r>
              <a:rPr lang="en-US" sz="2954" dirty="0">
                <a:solidFill>
                  <a:srgbClr val="000000"/>
                </a:solidFill>
                <a:latin typeface="Calibri" panose="020F0502020204030204" pitchFamily="34" charset="0"/>
                <a:cs typeface="Calibri" panose="020F0502020204030204" pitchFamily="34" charset="0"/>
              </a:rPr>
              <a:t> hand hygiene is the single most important strategy in preventing HCIA</a:t>
            </a:r>
          </a:p>
        </p:txBody>
      </p:sp>
      <p:pic>
        <p:nvPicPr>
          <p:cNvPr id="4" name="Picture 2">
            <a:extLst>
              <a:ext uri="{FF2B5EF4-FFF2-40B4-BE49-F238E27FC236}">
                <a16:creationId xmlns:a16="http://schemas.microsoft.com/office/drawing/2014/main" id="{647B7D0C-4205-4FEC-BE6F-9ABBE7D1FA4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6464" y="310782"/>
            <a:ext cx="1227168" cy="523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4559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8410" r="8749"/>
          <a:stretch/>
        </p:blipFill>
        <p:spPr>
          <a:xfrm>
            <a:off x="768927" y="711200"/>
            <a:ext cx="7574974" cy="5435600"/>
          </a:xfrm>
          <a:prstGeom prst="rect">
            <a:avLst/>
          </a:prstGeom>
        </p:spPr>
      </p:pic>
    </p:spTree>
    <p:extLst>
      <p:ext uri="{BB962C8B-B14F-4D97-AF65-F5344CB8AC3E}">
        <p14:creationId xmlns:p14="http://schemas.microsoft.com/office/powerpoint/2010/main" val="2621505286"/>
      </p:ext>
    </p:extLst>
  </p:cSld>
  <p:clrMapOvr>
    <a:masterClrMapping/>
  </p:clrMapOvr>
</p:sld>
</file>

<file path=ppt/theme/theme1.xml><?xml version="1.0" encoding="utf-8"?>
<a:theme xmlns:a="http://schemas.openxmlformats.org/drawingml/2006/main" name="20190429 Workforce priority summary for IPM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20190429 Workforce priority summary for IPMO</Template>
  <TotalTime>38284</TotalTime>
  <Words>6888</Words>
  <Application>Microsoft Office PowerPoint</Application>
  <PresentationFormat>On-screen Show (4:3)</PresentationFormat>
  <Paragraphs>818</Paragraphs>
  <Slides>83</Slides>
  <Notes>51</Notes>
  <HiddenSlides>0</HiddenSlides>
  <MMClips>2</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83</vt:i4>
      </vt:variant>
    </vt:vector>
  </HeadingPairs>
  <TitlesOfParts>
    <vt:vector size="94" baseType="lpstr">
      <vt:lpstr>Arial</vt:lpstr>
      <vt:lpstr>Calibri</vt:lpstr>
      <vt:lpstr>Corbel</vt:lpstr>
      <vt:lpstr>Corbel Bold</vt:lpstr>
      <vt:lpstr>News Gothic MT</vt:lpstr>
      <vt:lpstr>Nunito</vt:lpstr>
      <vt:lpstr>Symbol</vt:lpstr>
      <vt:lpstr>Tahoma</vt:lpstr>
      <vt:lpstr>Times New Roman</vt:lpstr>
      <vt:lpstr>20190429 Workforce priority summary for IPMO</vt:lpstr>
      <vt:lpstr>1_Office Theme</vt:lpstr>
      <vt:lpstr>        Infection Prevention &amp; Control  Care Providers - 2019/20  NHS E and PHE Programme - Supporting your care homes  </vt:lpstr>
      <vt:lpstr>Contents …   </vt:lpstr>
      <vt:lpstr>Purpose of the pack…   </vt:lpstr>
      <vt:lpstr>Importance of Infection prevention</vt:lpstr>
      <vt:lpstr>Why infection prevention and control is essential</vt:lpstr>
      <vt:lpstr>Preventing infections</vt:lpstr>
      <vt:lpstr>PowerPoint Presentation</vt:lpstr>
      <vt:lpstr>What can we do to protect ourselves and others?</vt:lpstr>
      <vt:lpstr>Infection Control measures</vt:lpstr>
      <vt:lpstr>Common infections and outbreaks</vt:lpstr>
      <vt:lpstr>Chain of infection</vt:lpstr>
      <vt:lpstr>UTI Quiz</vt:lpstr>
      <vt:lpstr>UTI Quiz cont</vt:lpstr>
      <vt:lpstr>UTI diagnosis in the over 65’s References</vt:lpstr>
      <vt:lpstr>Antibiotics</vt:lpstr>
      <vt:lpstr>Antimicrobial Resistance</vt:lpstr>
      <vt:lpstr>Antibiotic Resistance</vt:lpstr>
      <vt:lpstr>Chest Infection </vt:lpstr>
      <vt:lpstr>Who is at risk of developing a chest Infection?</vt:lpstr>
      <vt:lpstr>Signs and symptoms of a  Chest Infection </vt:lpstr>
      <vt:lpstr>Supporting your resident  with a chest infection </vt:lpstr>
      <vt:lpstr>Skin and soft tissue infections</vt:lpstr>
      <vt:lpstr>Shingles infection</vt:lpstr>
      <vt:lpstr>Scabies</vt:lpstr>
      <vt:lpstr>Group A Strep (GAS)</vt:lpstr>
      <vt:lpstr>Gastroenteritis</vt:lpstr>
      <vt:lpstr>CDI – Risk Factors</vt:lpstr>
      <vt:lpstr>Norovirus</vt:lpstr>
      <vt:lpstr>Staff Immunisations</vt:lpstr>
      <vt:lpstr>Influenza</vt:lpstr>
      <vt:lpstr>How is influenza spread?</vt:lpstr>
      <vt:lpstr>What care homes need to do for residents?    </vt:lpstr>
      <vt:lpstr>What do our care home staff need to do…</vt:lpstr>
      <vt:lpstr>Influenza</vt:lpstr>
      <vt:lpstr>What do our care home staff need to do…</vt:lpstr>
      <vt:lpstr>True or False?</vt:lpstr>
      <vt:lpstr>True or False?</vt:lpstr>
      <vt:lpstr>True or False?</vt:lpstr>
      <vt:lpstr>True or False?</vt:lpstr>
      <vt:lpstr>PowerPoint Presentation</vt:lpstr>
      <vt:lpstr>True or False?</vt:lpstr>
      <vt:lpstr>  Prevent the infection</vt:lpstr>
      <vt:lpstr>Outbreak Recognition &amp; Management</vt:lpstr>
      <vt:lpstr>Why and how outbreaks happen</vt:lpstr>
      <vt:lpstr>PowerPoint Presentation</vt:lpstr>
      <vt:lpstr>Immediate actions to take if a flu outbreak occurs…</vt:lpstr>
      <vt:lpstr>Sepsis</vt:lpstr>
      <vt:lpstr>Think Sepsis</vt:lpstr>
      <vt:lpstr>Symptoms of sepsis</vt:lpstr>
      <vt:lpstr>The following groups are at a higher risk</vt:lpstr>
      <vt:lpstr>A Patient’s Story</vt:lpstr>
      <vt:lpstr>Outbreaks </vt:lpstr>
      <vt:lpstr>Outbreak management general principles</vt:lpstr>
      <vt:lpstr>Outbreak Recognition &amp; Management</vt:lpstr>
      <vt:lpstr>PowerPoint Presentation</vt:lpstr>
      <vt:lpstr>Continued..</vt:lpstr>
      <vt:lpstr>Outbreak management</vt:lpstr>
      <vt:lpstr>Challenge of Isolation</vt:lpstr>
      <vt:lpstr>Linen and Laundry</vt:lpstr>
      <vt:lpstr>Environmental/Equipment Cleaning</vt:lpstr>
      <vt:lpstr>Management and storage of specimens</vt:lpstr>
      <vt:lpstr>Hydration</vt:lpstr>
      <vt:lpstr>Prevention is better than cure!</vt:lpstr>
      <vt:lpstr>PowerPoint Presentation</vt:lpstr>
      <vt:lpstr>Hand Hygiene</vt:lpstr>
      <vt:lpstr>PowerPoint Presentation</vt:lpstr>
      <vt:lpstr>Hand Hygiene</vt:lpstr>
      <vt:lpstr>What are the 5 moments of hand hygiene?</vt:lpstr>
      <vt:lpstr>How it’s done </vt:lpstr>
      <vt:lpstr>Areas missed!</vt:lpstr>
      <vt:lpstr>Bare Below the Elbow</vt:lpstr>
      <vt:lpstr>Jewellery</vt:lpstr>
      <vt:lpstr>Personal Protective Equipment (PPE)</vt:lpstr>
      <vt:lpstr>Use of Gloves</vt:lpstr>
      <vt:lpstr>Be Glove Aware ! (RCN campaign)</vt:lpstr>
      <vt:lpstr>Safe handling and disposal of sharps</vt:lpstr>
      <vt:lpstr>Safe handling of Waste</vt:lpstr>
      <vt:lpstr>E Coli Blood Stream infections</vt:lpstr>
      <vt:lpstr>PowerPoint Presentation</vt:lpstr>
      <vt:lpstr>Audits – Closing the loop</vt:lpstr>
      <vt:lpstr>Cough &amp; Sneeze Etiquette</vt:lpstr>
      <vt:lpstr>Take home messages</vt:lpstr>
      <vt:lpstr>PowerPoint Presentation</vt:lpstr>
    </vt:vector>
  </TitlesOfParts>
  <Company>WECCG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Healthier Futures</dc:title>
  <dc:creator>Skillicorn-Aston Johnny (07H) NHS West Essex CCG</dc:creator>
  <cp:lastModifiedBy>Brett Sayer</cp:lastModifiedBy>
  <cp:revision>520</cp:revision>
  <cp:lastPrinted>2019-11-29T16:49:30Z</cp:lastPrinted>
  <dcterms:created xsi:type="dcterms:W3CDTF">2017-09-06T15:25:59Z</dcterms:created>
  <dcterms:modified xsi:type="dcterms:W3CDTF">2020-03-09T16:53:04Z</dcterms:modified>
</cp:coreProperties>
</file>